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0" roundtripDataSignature="AMtx7mhosBt8TS2PXKLEJeS/Lx/YMQx5i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0" Type="http://customschemas.google.com/relationships/presentationmetadata" Target="meta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d0d334253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d0d3342532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d0d334253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d0d3342532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d0d33425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gd0d334253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cd40d88f51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cd40d88f5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cd40d88f5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cd40d88f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cd40d88f51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cd40d88f5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cd40d88f51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cd40d88f5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cd40d88f51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cd40d88f51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cd40d88f51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cd40d88f5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cd40d88f51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cd40d88f5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cd40d88f51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cd40d88f5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cd40d88f51_0_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cd40d88f5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d0d334253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d0d3342532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cd40d88f51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gcd40d88f51_0_9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cd40d88f51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gcd40d88f51_0_10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cd40d88f51_0_1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cd40d88f51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cd40d88f51_0_1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cd40d88f51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cd40d88f51_0_1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cd40d88f51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cd40d88f51_0_1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cd40d88f51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cd40d88f51_0_1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cd40d88f5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cd40d88f5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gcd40d88f51_0_1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cd40d88f51_0_1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cd40d88f51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cd40d88f51_0_1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cd40d88f51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cd40d88f51_0_1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cd40d88f51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cd40d88f51_0_1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cd40d88f51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cd40d88f51_0_1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cd40d88f51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d0d3342532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d0d3342532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cd40d88f51_0_2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cd40d88f51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d0d334253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gd0d3342532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cd40d88f51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gcd40d88f51_0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cd40d88f51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gcd40d88f51_0_20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cd40d88f51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gcd40d88f51_0_2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cd40d88f51_0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cd40d88f5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cd40d88f51_0_7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cd40d88f5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cd40d88f51_0_2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cd40d88f51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0d334253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d0d3342532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0d334253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d0d3342532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 name="Shape 22"/>
        <p:cNvGrpSpPr/>
        <p:nvPr/>
      </p:nvGrpSpPr>
      <p:grpSpPr>
        <a:xfrm>
          <a:off x="0" y="0"/>
          <a:ext cx="0" cy="0"/>
          <a:chOff x="0" y="0"/>
          <a:chExt cx="0" cy="0"/>
        </a:xfrm>
      </p:grpSpPr>
      <p:grpSp>
        <p:nvGrpSpPr>
          <p:cNvPr id="23" name="Google Shape;23;p14"/>
          <p:cNvGrpSpPr/>
          <p:nvPr/>
        </p:nvGrpSpPr>
        <p:grpSpPr>
          <a:xfrm>
            <a:off x="0" y="-8467"/>
            <a:ext cx="12192000" cy="6866467"/>
            <a:chOff x="0" y="-8467"/>
            <a:chExt cx="12192000" cy="6866467"/>
          </a:xfrm>
        </p:grpSpPr>
        <p:cxnSp>
          <p:nvCxnSpPr>
            <p:cNvPr id="24" name="Google Shape;24;p14"/>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25" name="Google Shape;25;p14"/>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26" name="Google Shape;26;p14"/>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7" name="Google Shape;27;p14"/>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8" name="Google Shape;28;p14"/>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4"/>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30" name="Google Shape;30;p14"/>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31" name="Google Shape;31;p14"/>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32" name="Google Shape;32;p14"/>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4"/>
            <p:cNvSpPr/>
            <p:nvPr/>
          </p:nvSpPr>
          <p:spPr>
            <a:xfrm rot="10800000">
              <a:off x="0" y="0"/>
              <a:ext cx="842596" cy="5666154"/>
            </a:xfrm>
            <a:prstGeom prst="triangle">
              <a:avLst>
                <a:gd fmla="val 10000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14"/>
          <p:cNvSpPr txBox="1"/>
          <p:nvPr>
            <p:ph type="ctrTitle"/>
          </p:nvPr>
        </p:nvSpPr>
        <p:spPr>
          <a:xfrm>
            <a:off x="1507067" y="2404534"/>
            <a:ext cx="7766936" cy="1646302"/>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Clr>
                <a:schemeClr val="accent1"/>
              </a:buClr>
              <a:buSzPts val="5400"/>
              <a:buFont typeface="Trebuchet MS"/>
              <a:buNone/>
              <a:defRPr sz="5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4"/>
          <p:cNvSpPr txBox="1"/>
          <p:nvPr>
            <p:ph idx="1" type="subTitle"/>
          </p:nvPr>
        </p:nvSpPr>
        <p:spPr>
          <a:xfrm>
            <a:off x="1507067" y="4050833"/>
            <a:ext cx="7766936" cy="1096899"/>
          </a:xfrm>
          <a:prstGeom prst="rect">
            <a:avLst/>
          </a:prstGeom>
          <a:noFill/>
          <a:ln>
            <a:noFill/>
          </a:ln>
        </p:spPr>
        <p:txBody>
          <a:bodyPr anchorCtr="0" anchor="t" bIns="45700" lIns="91425" spcFirstLastPara="1" rIns="91425" wrap="square" tIns="45700">
            <a:normAutofit/>
          </a:bodyPr>
          <a:lstStyle>
            <a:lvl1pPr lvl="0" algn="r">
              <a:spcBef>
                <a:spcPts val="1000"/>
              </a:spcBef>
              <a:spcAft>
                <a:spcPts val="0"/>
              </a:spcAft>
              <a:buSzPts val="1440"/>
              <a:buNone/>
              <a:defRPr>
                <a:solidFill>
                  <a:srgbClr val="7F7F7F"/>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36" name="Google Shape;36;p14"/>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4"/>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4"/>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0" name="Shape 90"/>
        <p:cNvGrpSpPr/>
        <p:nvPr/>
      </p:nvGrpSpPr>
      <p:grpSpPr>
        <a:xfrm>
          <a:off x="0" y="0"/>
          <a:ext cx="0" cy="0"/>
          <a:chOff x="0" y="0"/>
          <a:chExt cx="0" cy="0"/>
        </a:xfrm>
      </p:grpSpPr>
      <p:sp>
        <p:nvSpPr>
          <p:cNvPr id="91" name="Google Shape;91;p23"/>
          <p:cNvSpPr txBox="1"/>
          <p:nvPr>
            <p:ph type="title"/>
          </p:nvPr>
        </p:nvSpPr>
        <p:spPr>
          <a:xfrm>
            <a:off x="677335" y="609600"/>
            <a:ext cx="8596668" cy="3403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3"/>
          <p:cNvSpPr txBox="1"/>
          <p:nvPr>
            <p:ph idx="1" type="body"/>
          </p:nvPr>
        </p:nvSpPr>
        <p:spPr>
          <a:xfrm>
            <a:off x="677335" y="4470400"/>
            <a:ext cx="8596668" cy="1570962"/>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93" name="Google Shape;93;p23"/>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3"/>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3"/>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6" name="Shape 96"/>
        <p:cNvGrpSpPr/>
        <p:nvPr/>
      </p:nvGrpSpPr>
      <p:grpSpPr>
        <a:xfrm>
          <a:off x="0" y="0"/>
          <a:ext cx="0" cy="0"/>
          <a:chOff x="0" y="0"/>
          <a:chExt cx="0" cy="0"/>
        </a:xfrm>
      </p:grpSpPr>
      <p:sp>
        <p:nvSpPr>
          <p:cNvPr id="97" name="Google Shape;97;p24"/>
          <p:cNvSpPr txBox="1"/>
          <p:nvPr>
            <p:ph type="title"/>
          </p:nvPr>
        </p:nvSpPr>
        <p:spPr>
          <a:xfrm>
            <a:off x="931334" y="609600"/>
            <a:ext cx="8094134"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4"/>
          <p:cNvSpPr txBox="1"/>
          <p:nvPr>
            <p:ph idx="1" type="body"/>
          </p:nvPr>
        </p:nvSpPr>
        <p:spPr>
          <a:xfrm>
            <a:off x="1366139" y="3632200"/>
            <a:ext cx="7224524" cy="381000"/>
          </a:xfrm>
          <a:prstGeom prst="rect">
            <a:avLst/>
          </a:prstGeom>
          <a:noFill/>
          <a:ln>
            <a:noFill/>
          </a:ln>
        </p:spPr>
        <p:txBody>
          <a:bodyPr anchorCtr="0" anchor="ctr" bIns="45700" lIns="91425" spcFirstLastPara="1" rIns="91425" wrap="square" tIns="45700">
            <a:noAutofit/>
          </a:bodyPr>
          <a:lstStyle>
            <a:lvl1pPr indent="-228600" lvl="0" marL="457200" algn="l">
              <a:spcBef>
                <a:spcPts val="1000"/>
              </a:spcBef>
              <a:spcAft>
                <a:spcPts val="0"/>
              </a:spcAft>
              <a:buSzPts val="1280"/>
              <a:buFont typeface="Trebuchet MS"/>
              <a:buNone/>
              <a:defRPr sz="1600">
                <a:solidFill>
                  <a:srgbClr val="7F7F7F"/>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9" name="Google Shape;99;p24"/>
          <p:cNvSpPr txBox="1"/>
          <p:nvPr>
            <p:ph idx="2" type="body"/>
          </p:nvPr>
        </p:nvSpPr>
        <p:spPr>
          <a:xfrm>
            <a:off x="677335" y="4470400"/>
            <a:ext cx="8596668" cy="1570962"/>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00" name="Google Shape;100;p24"/>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4"/>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24"/>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03" name="Google Shape;103;p24"/>
          <p:cNvSpPr txBox="1"/>
          <p:nvPr/>
        </p:nvSpPr>
        <p:spPr>
          <a:xfrm>
            <a:off x="541870" y="790378"/>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a:p>
        </p:txBody>
      </p:sp>
      <p:sp>
        <p:nvSpPr>
          <p:cNvPr id="104" name="Google Shape;104;p24"/>
          <p:cNvSpPr txBox="1"/>
          <p:nvPr/>
        </p:nvSpPr>
        <p:spPr>
          <a:xfrm>
            <a:off x="8893011" y="288655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sz="1800">
              <a:solidFill>
                <a:srgbClr val="BFE47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5" name="Shape 105"/>
        <p:cNvGrpSpPr/>
        <p:nvPr/>
      </p:nvGrpSpPr>
      <p:grpSpPr>
        <a:xfrm>
          <a:off x="0" y="0"/>
          <a:ext cx="0" cy="0"/>
          <a:chOff x="0" y="0"/>
          <a:chExt cx="0" cy="0"/>
        </a:xfrm>
      </p:grpSpPr>
      <p:sp>
        <p:nvSpPr>
          <p:cNvPr id="106" name="Google Shape;106;p25"/>
          <p:cNvSpPr txBox="1"/>
          <p:nvPr>
            <p:ph type="title"/>
          </p:nvPr>
        </p:nvSpPr>
        <p:spPr>
          <a:xfrm>
            <a:off x="677335" y="1931988"/>
            <a:ext cx="8596668" cy="259546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5"/>
          <p:cNvSpPr txBox="1"/>
          <p:nvPr>
            <p:ph idx="1"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08" name="Google Shape;108;p25"/>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5"/>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25"/>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1" name="Shape 111"/>
        <p:cNvGrpSpPr/>
        <p:nvPr/>
      </p:nvGrpSpPr>
      <p:grpSpPr>
        <a:xfrm>
          <a:off x="0" y="0"/>
          <a:ext cx="0" cy="0"/>
          <a:chOff x="0" y="0"/>
          <a:chExt cx="0" cy="0"/>
        </a:xfrm>
      </p:grpSpPr>
      <p:sp>
        <p:nvSpPr>
          <p:cNvPr id="112" name="Google Shape;112;p26"/>
          <p:cNvSpPr txBox="1"/>
          <p:nvPr>
            <p:ph type="title"/>
          </p:nvPr>
        </p:nvSpPr>
        <p:spPr>
          <a:xfrm>
            <a:off x="931334" y="609600"/>
            <a:ext cx="8094134"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6"/>
          <p:cNvSpPr txBox="1"/>
          <p:nvPr>
            <p:ph idx="1" type="body"/>
          </p:nvPr>
        </p:nvSpPr>
        <p:spPr>
          <a:xfrm>
            <a:off x="677332" y="4013200"/>
            <a:ext cx="8596669" cy="514248"/>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Font typeface="Trebuchet MS"/>
              <a:buNone/>
              <a:defRPr sz="2400">
                <a:solidFill>
                  <a:srgbClr val="3F3F3F"/>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14" name="Google Shape;114;p26"/>
          <p:cNvSpPr txBox="1"/>
          <p:nvPr>
            <p:ph idx="2"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15" name="Google Shape;115;p26"/>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26"/>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6"/>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8" name="Google Shape;118;p26"/>
          <p:cNvSpPr txBox="1"/>
          <p:nvPr/>
        </p:nvSpPr>
        <p:spPr>
          <a:xfrm>
            <a:off x="541870" y="790378"/>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a:p>
        </p:txBody>
      </p:sp>
      <p:sp>
        <p:nvSpPr>
          <p:cNvPr id="119" name="Google Shape;119;p26"/>
          <p:cNvSpPr txBox="1"/>
          <p:nvPr/>
        </p:nvSpPr>
        <p:spPr>
          <a:xfrm>
            <a:off x="8893011" y="288655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0" name="Shape 120"/>
        <p:cNvGrpSpPr/>
        <p:nvPr/>
      </p:nvGrpSpPr>
      <p:grpSpPr>
        <a:xfrm>
          <a:off x="0" y="0"/>
          <a:ext cx="0" cy="0"/>
          <a:chOff x="0" y="0"/>
          <a:chExt cx="0" cy="0"/>
        </a:xfrm>
      </p:grpSpPr>
      <p:sp>
        <p:nvSpPr>
          <p:cNvPr id="121" name="Google Shape;121;p27"/>
          <p:cNvSpPr txBox="1"/>
          <p:nvPr>
            <p:ph type="title"/>
          </p:nvPr>
        </p:nvSpPr>
        <p:spPr>
          <a:xfrm>
            <a:off x="685799" y="609600"/>
            <a:ext cx="8588203"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27"/>
          <p:cNvSpPr txBox="1"/>
          <p:nvPr>
            <p:ph idx="1" type="body"/>
          </p:nvPr>
        </p:nvSpPr>
        <p:spPr>
          <a:xfrm>
            <a:off x="677332" y="4013200"/>
            <a:ext cx="8596669" cy="514248"/>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Font typeface="Trebuchet MS"/>
              <a:buNone/>
              <a:defRPr sz="2400">
                <a:solidFill>
                  <a:schemeClr val="accent1"/>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23" name="Google Shape;123;p27"/>
          <p:cNvSpPr txBox="1"/>
          <p:nvPr>
            <p:ph idx="2"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24" name="Google Shape;124;p27"/>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7"/>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27"/>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2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8"/>
          <p:cNvSpPr txBox="1"/>
          <p:nvPr>
            <p:ph idx="1" type="body"/>
          </p:nvPr>
        </p:nvSpPr>
        <p:spPr>
          <a:xfrm rot="5400000">
            <a:off x="3035282" y="-197358"/>
            <a:ext cx="3880773" cy="859666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0" name="Google Shape;130;p28"/>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8"/>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8"/>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3" name="Shape 133"/>
        <p:cNvGrpSpPr/>
        <p:nvPr/>
      </p:nvGrpSpPr>
      <p:grpSpPr>
        <a:xfrm>
          <a:off x="0" y="0"/>
          <a:ext cx="0" cy="0"/>
          <a:chOff x="0" y="0"/>
          <a:chExt cx="0" cy="0"/>
        </a:xfrm>
      </p:grpSpPr>
      <p:sp>
        <p:nvSpPr>
          <p:cNvPr id="134" name="Google Shape;134;p29"/>
          <p:cNvSpPr txBox="1"/>
          <p:nvPr>
            <p:ph type="title"/>
          </p:nvPr>
        </p:nvSpPr>
        <p:spPr>
          <a:xfrm rot="5400000">
            <a:off x="5994319" y="2582953"/>
            <a:ext cx="5251451" cy="130474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9"/>
          <p:cNvSpPr txBox="1"/>
          <p:nvPr>
            <p:ph idx="1" type="body"/>
          </p:nvPr>
        </p:nvSpPr>
        <p:spPr>
          <a:xfrm rot="5400000">
            <a:off x="1581685" y="-294750"/>
            <a:ext cx="5251450" cy="706015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6" name="Google Shape;136;p29"/>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29"/>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29"/>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9" name="Shape 39"/>
        <p:cNvGrpSpPr/>
        <p:nvPr/>
      </p:nvGrpSpPr>
      <p:grpSpPr>
        <a:xfrm>
          <a:off x="0" y="0"/>
          <a:ext cx="0" cy="0"/>
          <a:chOff x="0" y="0"/>
          <a:chExt cx="0" cy="0"/>
        </a:xfrm>
      </p:grpSpPr>
      <p:sp>
        <p:nvSpPr>
          <p:cNvPr id="40" name="Google Shape;40;p15"/>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3600"/>
              <a:buFont typeface="Trebuchet MS"/>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5"/>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42" name="Google Shape;42;p15"/>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5"/>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5"/>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16"/>
          <p:cNvSpPr txBox="1"/>
          <p:nvPr>
            <p:ph type="title"/>
          </p:nvPr>
        </p:nvSpPr>
        <p:spPr>
          <a:xfrm>
            <a:off x="677335" y="2700867"/>
            <a:ext cx="8596668" cy="1826581"/>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4000"/>
              <a:buFont typeface="Trebuchet MS"/>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6"/>
          <p:cNvSpPr txBox="1"/>
          <p:nvPr>
            <p:ph idx="1" type="body"/>
          </p:nvPr>
        </p:nvSpPr>
        <p:spPr>
          <a:xfrm>
            <a:off x="677335" y="4527448"/>
            <a:ext cx="859666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48" name="Google Shape;48;p16"/>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6"/>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6"/>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1" name="Shape 51"/>
        <p:cNvGrpSpPr/>
        <p:nvPr/>
      </p:nvGrpSpPr>
      <p:grpSpPr>
        <a:xfrm>
          <a:off x="0" y="0"/>
          <a:ext cx="0" cy="0"/>
          <a:chOff x="0" y="0"/>
          <a:chExt cx="0" cy="0"/>
        </a:xfrm>
      </p:grpSpPr>
      <p:sp>
        <p:nvSpPr>
          <p:cNvPr id="52" name="Google Shape;52;p17"/>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7"/>
          <p:cNvSpPr txBox="1"/>
          <p:nvPr>
            <p:ph idx="1" type="body"/>
          </p:nvPr>
        </p:nvSpPr>
        <p:spPr>
          <a:xfrm>
            <a:off x="677334" y="2160589"/>
            <a:ext cx="4184035" cy="3880772"/>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4" name="Google Shape;54;p17"/>
          <p:cNvSpPr txBox="1"/>
          <p:nvPr>
            <p:ph idx="2" type="body"/>
          </p:nvPr>
        </p:nvSpPr>
        <p:spPr>
          <a:xfrm>
            <a:off x="5089970" y="2160589"/>
            <a:ext cx="4184034" cy="388077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5" name="Google Shape;55;p17"/>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7"/>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7"/>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8" name="Shape 58"/>
        <p:cNvGrpSpPr/>
        <p:nvPr/>
      </p:nvGrpSpPr>
      <p:grpSpPr>
        <a:xfrm>
          <a:off x="0" y="0"/>
          <a:ext cx="0" cy="0"/>
          <a:chOff x="0" y="0"/>
          <a:chExt cx="0" cy="0"/>
        </a:xfrm>
      </p:grpSpPr>
      <p:sp>
        <p:nvSpPr>
          <p:cNvPr id="59" name="Google Shape;59;p1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36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8"/>
          <p:cNvSpPr txBox="1"/>
          <p:nvPr>
            <p:ph idx="1" type="body"/>
          </p:nvPr>
        </p:nvSpPr>
        <p:spPr>
          <a:xfrm>
            <a:off x="675745" y="2160983"/>
            <a:ext cx="418562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1" name="Google Shape;61;p18"/>
          <p:cNvSpPr txBox="1"/>
          <p:nvPr>
            <p:ph idx="2" type="body"/>
          </p:nvPr>
        </p:nvSpPr>
        <p:spPr>
          <a:xfrm>
            <a:off x="675745" y="2737245"/>
            <a:ext cx="4185623" cy="330411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2" name="Google Shape;62;p18"/>
          <p:cNvSpPr txBox="1"/>
          <p:nvPr>
            <p:ph idx="3" type="body"/>
          </p:nvPr>
        </p:nvSpPr>
        <p:spPr>
          <a:xfrm>
            <a:off x="5088383" y="2160983"/>
            <a:ext cx="418561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3" name="Google Shape;63;p18"/>
          <p:cNvSpPr txBox="1"/>
          <p:nvPr>
            <p:ph idx="4" type="body"/>
          </p:nvPr>
        </p:nvSpPr>
        <p:spPr>
          <a:xfrm>
            <a:off x="5088384" y="2737245"/>
            <a:ext cx="4185617" cy="330411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4" name="Google Shape;64;p18"/>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8"/>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19"/>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9"/>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9"/>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9"/>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2" name="Shape 72"/>
        <p:cNvGrpSpPr/>
        <p:nvPr/>
      </p:nvGrpSpPr>
      <p:grpSpPr>
        <a:xfrm>
          <a:off x="0" y="0"/>
          <a:ext cx="0" cy="0"/>
          <a:chOff x="0" y="0"/>
          <a:chExt cx="0" cy="0"/>
        </a:xfrm>
      </p:grpSpPr>
      <p:sp>
        <p:nvSpPr>
          <p:cNvPr id="73" name="Google Shape;73;p20"/>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0"/>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0"/>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6" name="Shape 76"/>
        <p:cNvGrpSpPr/>
        <p:nvPr/>
      </p:nvGrpSpPr>
      <p:grpSpPr>
        <a:xfrm>
          <a:off x="0" y="0"/>
          <a:ext cx="0" cy="0"/>
          <a:chOff x="0" y="0"/>
          <a:chExt cx="0" cy="0"/>
        </a:xfrm>
      </p:grpSpPr>
      <p:sp>
        <p:nvSpPr>
          <p:cNvPr id="77" name="Google Shape;77;p21"/>
          <p:cNvSpPr txBox="1"/>
          <p:nvPr>
            <p:ph type="title"/>
          </p:nvPr>
        </p:nvSpPr>
        <p:spPr>
          <a:xfrm>
            <a:off x="677334" y="1498604"/>
            <a:ext cx="3854528" cy="1278466"/>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000"/>
              <a:buFont typeface="Trebuchet MS"/>
              <a:buNone/>
              <a:defRPr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1"/>
          <p:cNvSpPr txBox="1"/>
          <p:nvPr>
            <p:ph idx="1" type="body"/>
          </p:nvPr>
        </p:nvSpPr>
        <p:spPr>
          <a:xfrm>
            <a:off x="4760461" y="514924"/>
            <a:ext cx="4513541" cy="552643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79" name="Google Shape;79;p21"/>
          <p:cNvSpPr txBox="1"/>
          <p:nvPr>
            <p:ph idx="2" type="body"/>
          </p:nvPr>
        </p:nvSpPr>
        <p:spPr>
          <a:xfrm>
            <a:off x="677334" y="2777069"/>
            <a:ext cx="3854528" cy="258444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1120"/>
              <a:buNone/>
              <a:defRPr sz="1400"/>
            </a:lvl2pPr>
            <a:lvl3pPr indent="-228600" lvl="2" marL="1371600" algn="l">
              <a:spcBef>
                <a:spcPts val="1000"/>
              </a:spcBef>
              <a:spcAft>
                <a:spcPts val="0"/>
              </a:spcAft>
              <a:buSzPts val="960"/>
              <a:buNone/>
              <a:defRPr sz="1200"/>
            </a:lvl3pPr>
            <a:lvl4pPr indent="-228600" lvl="3" marL="1828800" algn="l">
              <a:spcBef>
                <a:spcPts val="1000"/>
              </a:spcBef>
              <a:spcAft>
                <a:spcPts val="0"/>
              </a:spcAft>
              <a:buSzPts val="800"/>
              <a:buNone/>
              <a:defRPr sz="1000"/>
            </a:lvl4pPr>
            <a:lvl5pPr indent="-228600" lvl="4" marL="2286000" algn="l">
              <a:spcBef>
                <a:spcPts val="1000"/>
              </a:spcBef>
              <a:spcAft>
                <a:spcPts val="0"/>
              </a:spcAft>
              <a:buSzPts val="800"/>
              <a:buNone/>
              <a:defRPr sz="1000"/>
            </a:lvl5pPr>
            <a:lvl6pPr indent="-228600" lvl="5" marL="2743200" algn="l">
              <a:spcBef>
                <a:spcPts val="1000"/>
              </a:spcBef>
              <a:spcAft>
                <a:spcPts val="0"/>
              </a:spcAft>
              <a:buSzPts val="800"/>
              <a:buNone/>
              <a:defRPr sz="1000"/>
            </a:lvl6pPr>
            <a:lvl7pPr indent="-228600" lvl="6" marL="3200400" algn="l">
              <a:spcBef>
                <a:spcPts val="1000"/>
              </a:spcBef>
              <a:spcAft>
                <a:spcPts val="0"/>
              </a:spcAft>
              <a:buSzPts val="800"/>
              <a:buNone/>
              <a:defRPr sz="1000"/>
            </a:lvl7pPr>
            <a:lvl8pPr indent="-228600" lvl="7" marL="3657600" algn="l">
              <a:spcBef>
                <a:spcPts val="1000"/>
              </a:spcBef>
              <a:spcAft>
                <a:spcPts val="0"/>
              </a:spcAft>
              <a:buSzPts val="800"/>
              <a:buNone/>
              <a:defRPr sz="1000"/>
            </a:lvl8pPr>
            <a:lvl9pPr indent="-228600" lvl="8" marL="4114800" algn="l">
              <a:spcBef>
                <a:spcPts val="1000"/>
              </a:spcBef>
              <a:spcAft>
                <a:spcPts val="0"/>
              </a:spcAft>
              <a:buSzPts val="800"/>
              <a:buNone/>
              <a:defRPr sz="1000"/>
            </a:lvl9pPr>
          </a:lstStyle>
          <a:p/>
        </p:txBody>
      </p:sp>
      <p:sp>
        <p:nvSpPr>
          <p:cNvPr id="80" name="Google Shape;80;p21"/>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1"/>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1"/>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3" name="Shape 83"/>
        <p:cNvGrpSpPr/>
        <p:nvPr/>
      </p:nvGrpSpPr>
      <p:grpSpPr>
        <a:xfrm>
          <a:off x="0" y="0"/>
          <a:ext cx="0" cy="0"/>
          <a:chOff x="0" y="0"/>
          <a:chExt cx="0" cy="0"/>
        </a:xfrm>
      </p:grpSpPr>
      <p:sp>
        <p:nvSpPr>
          <p:cNvPr id="84" name="Google Shape;84;p22"/>
          <p:cNvSpPr txBox="1"/>
          <p:nvPr>
            <p:ph type="title"/>
          </p:nvPr>
        </p:nvSpPr>
        <p:spPr>
          <a:xfrm>
            <a:off x="677334" y="4800600"/>
            <a:ext cx="859666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400"/>
              <a:buFont typeface="Trebuchet MS"/>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2"/>
          <p:cNvSpPr/>
          <p:nvPr>
            <p:ph idx="2" type="pic"/>
          </p:nvPr>
        </p:nvSpPr>
        <p:spPr>
          <a:xfrm>
            <a:off x="677334" y="609600"/>
            <a:ext cx="8596668" cy="3845718"/>
          </a:xfrm>
          <a:prstGeom prst="rect">
            <a:avLst/>
          </a:prstGeom>
          <a:noFill/>
          <a:ln>
            <a:noFill/>
          </a:ln>
        </p:spPr>
        <p:txBody>
          <a:bodyPr anchorCtr="0" anchor="t" bIns="45700" lIns="91425" spcFirstLastPara="1" rIns="91425" wrap="square" tIns="45700">
            <a:norm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9pPr>
          </a:lstStyle>
          <a:p/>
        </p:txBody>
      </p:sp>
      <p:sp>
        <p:nvSpPr>
          <p:cNvPr id="86" name="Google Shape;86;p22"/>
          <p:cNvSpPr txBox="1"/>
          <p:nvPr>
            <p:ph idx="1" type="body"/>
          </p:nvPr>
        </p:nvSpPr>
        <p:spPr>
          <a:xfrm>
            <a:off x="677334" y="5367338"/>
            <a:ext cx="8596667" cy="67402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7" name="Google Shape;87;p22"/>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2"/>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2"/>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3"/>
          <p:cNvGrpSpPr/>
          <p:nvPr/>
        </p:nvGrpSpPr>
        <p:grpSpPr>
          <a:xfrm>
            <a:off x="0" y="-8467"/>
            <a:ext cx="12192000" cy="6866467"/>
            <a:chOff x="0" y="-8467"/>
            <a:chExt cx="12192000" cy="6866467"/>
          </a:xfrm>
        </p:grpSpPr>
        <p:cxnSp>
          <p:nvCxnSpPr>
            <p:cNvPr id="7" name="Google Shape;7;p13"/>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8" name="Google Shape;8;p13"/>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9" name="Google Shape;9;p13"/>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0" name="Google Shape;10;p13"/>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13"/>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3"/>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3" name="Google Shape;13;p13"/>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4" name="Google Shape;14;p13"/>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5" name="Google Shape;15;p13"/>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3"/>
            <p:cNvSpPr/>
            <p:nvPr/>
          </p:nvSpPr>
          <p:spPr>
            <a:xfrm>
              <a:off x="0" y="4013200"/>
              <a:ext cx="448733" cy="2844800"/>
            </a:xfrm>
            <a:prstGeom prst="triangle">
              <a:avLst>
                <a:gd fmla="val 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13"/>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marR="0" rtl="0" algn="l">
              <a:spcBef>
                <a:spcPts val="0"/>
              </a:spcBef>
              <a:spcAft>
                <a:spcPts val="0"/>
              </a:spcAft>
              <a:buClr>
                <a:schemeClr val="accent1"/>
              </a:buClr>
              <a:buSzPts val="3600"/>
              <a:buFont typeface="Trebuchet MS"/>
              <a:buNone/>
              <a:defRPr b="0" i="0" sz="3600" u="none" cap="none" strike="noStrike">
                <a:solidFill>
                  <a:schemeClr val="accent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8" name="Google Shape;18;p13"/>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Trebuchet MS"/>
                <a:ea typeface="Trebuchet MS"/>
                <a:cs typeface="Trebuchet MS"/>
                <a:sym typeface="Trebuchet MS"/>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Trebuchet MS"/>
                <a:ea typeface="Trebuchet MS"/>
                <a:cs typeface="Trebuchet MS"/>
                <a:sym typeface="Trebuchet MS"/>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Trebuchet MS"/>
                <a:ea typeface="Trebuchet MS"/>
                <a:cs typeface="Trebuchet MS"/>
                <a:sym typeface="Trebuchet MS"/>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19" name="Google Shape;19;p13"/>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0" name="Google Shape;20;p13"/>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1" name="Google Shape;21;p13"/>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accent1"/>
                </a:solidFill>
                <a:latin typeface="Trebuchet MS"/>
                <a:ea typeface="Trebuchet MS"/>
                <a:cs typeface="Trebuchet MS"/>
                <a:sym typeface="Trebuchet MS"/>
              </a:defRPr>
            </a:lvl1pPr>
            <a:lvl2pPr indent="0" lvl="1" marL="0" marR="0" rtl="0" algn="r">
              <a:spcBef>
                <a:spcPts val="0"/>
              </a:spcBef>
              <a:buNone/>
              <a:defRPr b="0" i="0" sz="900" u="none" cap="none" strike="noStrike">
                <a:solidFill>
                  <a:schemeClr val="accent1"/>
                </a:solidFill>
                <a:latin typeface="Trebuchet MS"/>
                <a:ea typeface="Trebuchet MS"/>
                <a:cs typeface="Trebuchet MS"/>
                <a:sym typeface="Trebuchet MS"/>
              </a:defRPr>
            </a:lvl2pPr>
            <a:lvl3pPr indent="0" lvl="2" marL="0" marR="0" rtl="0" algn="r">
              <a:spcBef>
                <a:spcPts val="0"/>
              </a:spcBef>
              <a:buNone/>
              <a:defRPr b="0" i="0" sz="900" u="none" cap="none" strike="noStrike">
                <a:solidFill>
                  <a:schemeClr val="accent1"/>
                </a:solidFill>
                <a:latin typeface="Trebuchet MS"/>
                <a:ea typeface="Trebuchet MS"/>
                <a:cs typeface="Trebuchet MS"/>
                <a:sym typeface="Trebuchet MS"/>
              </a:defRPr>
            </a:lvl3pPr>
            <a:lvl4pPr indent="0" lvl="3" marL="0" marR="0" rtl="0" algn="r">
              <a:spcBef>
                <a:spcPts val="0"/>
              </a:spcBef>
              <a:buNone/>
              <a:defRPr b="0" i="0" sz="900" u="none" cap="none" strike="noStrike">
                <a:solidFill>
                  <a:schemeClr val="accent1"/>
                </a:solidFill>
                <a:latin typeface="Trebuchet MS"/>
                <a:ea typeface="Trebuchet MS"/>
                <a:cs typeface="Trebuchet MS"/>
                <a:sym typeface="Trebuchet MS"/>
              </a:defRPr>
            </a:lvl4pPr>
            <a:lvl5pPr indent="0" lvl="4" marL="0" marR="0" rtl="0" algn="r">
              <a:spcBef>
                <a:spcPts val="0"/>
              </a:spcBef>
              <a:buNone/>
              <a:defRPr b="0" i="0" sz="900" u="none" cap="none" strike="noStrike">
                <a:solidFill>
                  <a:schemeClr val="accent1"/>
                </a:solidFill>
                <a:latin typeface="Trebuchet MS"/>
                <a:ea typeface="Trebuchet MS"/>
                <a:cs typeface="Trebuchet MS"/>
                <a:sym typeface="Trebuchet MS"/>
              </a:defRPr>
            </a:lvl5pPr>
            <a:lvl6pPr indent="0" lvl="5" marL="0" marR="0" rtl="0" algn="r">
              <a:spcBef>
                <a:spcPts val="0"/>
              </a:spcBef>
              <a:buNone/>
              <a:defRPr b="0" i="0" sz="900" u="none" cap="none" strike="noStrike">
                <a:solidFill>
                  <a:schemeClr val="accent1"/>
                </a:solidFill>
                <a:latin typeface="Trebuchet MS"/>
                <a:ea typeface="Trebuchet MS"/>
                <a:cs typeface="Trebuchet MS"/>
                <a:sym typeface="Trebuchet MS"/>
              </a:defRPr>
            </a:lvl6pPr>
            <a:lvl7pPr indent="0" lvl="6" marL="0" marR="0" rtl="0" algn="r">
              <a:spcBef>
                <a:spcPts val="0"/>
              </a:spcBef>
              <a:buNone/>
              <a:defRPr b="0" i="0" sz="900" u="none" cap="none" strike="noStrike">
                <a:solidFill>
                  <a:schemeClr val="accent1"/>
                </a:solidFill>
                <a:latin typeface="Trebuchet MS"/>
                <a:ea typeface="Trebuchet MS"/>
                <a:cs typeface="Trebuchet MS"/>
                <a:sym typeface="Trebuchet MS"/>
              </a:defRPr>
            </a:lvl7pPr>
            <a:lvl8pPr indent="0" lvl="7" marL="0" marR="0" rtl="0" algn="r">
              <a:spcBef>
                <a:spcPts val="0"/>
              </a:spcBef>
              <a:buNone/>
              <a:defRPr b="0" i="0" sz="900" u="none" cap="none" strike="noStrike">
                <a:solidFill>
                  <a:schemeClr val="accent1"/>
                </a:solidFill>
                <a:latin typeface="Trebuchet MS"/>
                <a:ea typeface="Trebuchet MS"/>
                <a:cs typeface="Trebuchet MS"/>
                <a:sym typeface="Trebuchet MS"/>
              </a:defRPr>
            </a:lvl8pPr>
            <a:lvl9pPr indent="0" lvl="8" marL="0" marR="0" rtl="0" algn="r">
              <a:spcBef>
                <a:spcPts val="0"/>
              </a:spcBef>
              <a:buNone/>
              <a:defRPr b="0" i="0" sz="900"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www.eclipse.org/amp/" TargetMode="External"/><Relationship Id="rId4" Type="http://schemas.openxmlformats.org/officeDocument/2006/relationships/hyperlink" Target="http://www.entorama.com/" TargetMode="External"/><Relationship Id="rId5" Type="http://schemas.openxmlformats.org/officeDocument/2006/relationships/hyperlink" Target="http://www.flame.ac.u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cs.gmu.edu/~eclab/projects/mason/" TargetMode="External"/><Relationship Id="rId4" Type="http://schemas.openxmlformats.org/officeDocument/2006/relationships/hyperlink" Target="http://mass.aitia.ai/" TargetMode="External"/><Relationship Id="rId5" Type="http://schemas.openxmlformats.org/officeDocument/2006/relationships/hyperlink" Target="http://masyv.sourceforge.net/" TargetMode="External"/><Relationship Id="rId6" Type="http://schemas.openxmlformats.org/officeDocument/2006/relationships/hyperlink" Target="http://ps-i.sourceforge.net/" TargetMode="External"/><Relationship Id="rId7" Type="http://schemas.openxmlformats.org/officeDocument/2006/relationships/hyperlink" Target="http://repast.sourceforge.ne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ccl.northwestern.edu/netlogo" TargetMode="External"/><Relationship Id="rId4" Type="http://schemas.openxmlformats.org/officeDocument/2006/relationships/hyperlink" Target="http://playerstage.sourceforge.net/" TargetMode="External"/><Relationship Id="rId5" Type="http://schemas.openxmlformats.org/officeDocument/2006/relationships/hyperlink" Target="http://www.simsesam.de/" TargetMode="External"/><Relationship Id="rId6" Type="http://schemas.openxmlformats.org/officeDocument/2006/relationships/hyperlink" Target="http://www.terrame.org/doku.php"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realpython.com/lessons/what-object-oriented-programming-oop/" TargetMode="External"/><Relationship Id="rId4" Type="http://schemas.openxmlformats.org/officeDocument/2006/relationships/image" Target="../media/image13.png"/><Relationship Id="rId5"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mesa.readthedocs.io/en/master/_modules/datacollection.html"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hyperlink" Target="https://mesa.readthedocs.io/en/master/_modules/mesa/batchrunner.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mesa.readthedocs.io/en/master/_modules/index.html"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en.wikipedia.org/wiki/Compartmental_models_in_epidemiology"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www.michigan.gov/coronavirus/0,9753,7-406-98163_98173---,00.html"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tcf.org/blog/detail/racial-segregation-is-still-a-problem" TargetMode="External"/><Relationship Id="rId4" Type="http://schemas.openxmlformats.org/officeDocument/2006/relationships/hyperlink" Target="https://en.wikipedia.org/wiki/Thomas_Schell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hyperlink" Target="https://github.com/metalcorebear/COVID-Agent-Based-Model"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math.libretexts.org/Bookshelves/Scientific_Computing_Simulations_and_Modeling/Book%3A_Introduction_to_the_Modeling_and_Analysis_of_Complex_Systems_(Sayama)/19%3A_AgentBased_Models/19.01%3A_What_Are_Agent-Based_Models%3F" TargetMode="External"/><Relationship Id="rId4" Type="http://schemas.openxmlformats.org/officeDocument/2006/relationships/hyperlink" Target="http://conference.scipy.org/proceedings/scipy2015/pdfs/jacqueline_kazil.pdf" TargetMode="External"/><Relationship Id="rId9" Type="http://schemas.openxmlformats.org/officeDocument/2006/relationships/hyperlink" Target="https://github.com/ncsa/COVID19-mesa" TargetMode="External"/><Relationship Id="rId5" Type="http://schemas.openxmlformats.org/officeDocument/2006/relationships/hyperlink" Target="https://readthedocs.org/projects/mesa/downloads/pdf/stable/" TargetMode="External"/><Relationship Id="rId6" Type="http://schemas.openxmlformats.org/officeDocument/2006/relationships/hyperlink" Target="https://mesa.readthedocs.io/en/master/_modules/index.html" TargetMode="External"/><Relationship Id="rId7" Type="http://schemas.openxmlformats.org/officeDocument/2006/relationships/hyperlink" Target="https://github.com/projectmesa" TargetMode="External"/><Relationship Id="rId8" Type="http://schemas.openxmlformats.org/officeDocument/2006/relationships/hyperlink" Target="https://arxiv.org/abs/1909.01885"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hyperlink" Target="https://www.maa.org/press/periodicals/loci/joma/the-sir-model-for-spread-of-disease-the-differential-equation-model" TargetMode="External"/><Relationship Id="rId4" Type="http://schemas.openxmlformats.org/officeDocument/2006/relationships/hyperlink" Target="https://www.stat.berkeley.edu/~aldous/157/Papers/Schelling_Seg_Models.pdf" TargetMode="External"/><Relationship Id="rId5" Type="http://schemas.openxmlformats.org/officeDocument/2006/relationships/hyperlink" Target="http://nifty.stanford.edu/2014/mccown-schelling-model-segregation/"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
          <p:cNvSpPr txBox="1"/>
          <p:nvPr>
            <p:ph type="ctrTitle"/>
          </p:nvPr>
        </p:nvSpPr>
        <p:spPr>
          <a:xfrm>
            <a:off x="1507067" y="2404534"/>
            <a:ext cx="7766936" cy="1646302"/>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Clr>
                <a:schemeClr val="accent1"/>
              </a:buClr>
              <a:buSzPts val="5400"/>
              <a:buFont typeface="Trebuchet MS"/>
              <a:buNone/>
            </a:pPr>
            <a:r>
              <a:rPr lang="en-US"/>
              <a:t>Agent Based Modeling - Mesa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d0d3342532_0_26"/>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202" name="Google Shape;202;gd0d3342532_0_26"/>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1200"/>
              </a:spcBef>
              <a:spcAft>
                <a:spcPts val="0"/>
              </a:spcAft>
              <a:buNone/>
            </a:pPr>
            <a:r>
              <a:rPr lang="en-US">
                <a:solidFill>
                  <a:schemeClr val="dk1"/>
                </a:solidFill>
                <a:highlight>
                  <a:srgbClr val="FFFFFF"/>
                </a:highlight>
              </a:rPr>
              <a:t>In order for an ABM to be scientiﬁcally meaningful, it has to be built and used in either of the following two complementary approaches:</a:t>
            </a:r>
            <a:endParaRPr>
              <a:solidFill>
                <a:schemeClr val="dk1"/>
              </a:solidFill>
              <a:highlight>
                <a:srgbClr val="FFFFFF"/>
              </a:highlight>
            </a:endParaRPr>
          </a:p>
          <a:p>
            <a:pPr indent="-342900" lvl="0" marL="457200" rtl="0" algn="l">
              <a:lnSpc>
                <a:spcPct val="140000"/>
              </a:lnSpc>
              <a:spcBef>
                <a:spcPts val="1600"/>
              </a:spcBef>
              <a:spcAft>
                <a:spcPts val="0"/>
              </a:spcAft>
              <a:buClr>
                <a:schemeClr val="dk1"/>
              </a:buClr>
              <a:buSzPts val="1800"/>
              <a:buFont typeface="Trebuchet MS"/>
              <a:buAutoNum type="arabicPeriod"/>
            </a:pPr>
            <a:r>
              <a:rPr lang="en-US">
                <a:solidFill>
                  <a:schemeClr val="dk1"/>
                </a:solidFill>
                <a:highlight>
                  <a:srgbClr val="FFFFFF"/>
                </a:highlight>
              </a:rPr>
              <a:t>Build an ABM using model assumptions that are derived from empirically observed phenomena, and then produce previously unknown collective behaviors by simulation.</a:t>
            </a:r>
            <a:endParaRPr>
              <a:solidFill>
                <a:schemeClr val="dk1"/>
              </a:solidFill>
              <a:highlight>
                <a:srgbClr val="FFFFFF"/>
              </a:highlight>
            </a:endParaRPr>
          </a:p>
          <a:p>
            <a:pPr indent="-342900" lvl="0" marL="457200" rtl="0" algn="l">
              <a:lnSpc>
                <a:spcPct val="140000"/>
              </a:lnSpc>
              <a:spcBef>
                <a:spcPts val="0"/>
              </a:spcBef>
              <a:spcAft>
                <a:spcPts val="0"/>
              </a:spcAft>
              <a:buClr>
                <a:schemeClr val="dk1"/>
              </a:buClr>
              <a:buSzPts val="1800"/>
              <a:buFont typeface="Trebuchet MS"/>
              <a:buAutoNum type="arabicPeriod"/>
            </a:pPr>
            <a:r>
              <a:rPr lang="en-US">
                <a:solidFill>
                  <a:schemeClr val="dk1"/>
                </a:solidFill>
                <a:highlight>
                  <a:srgbClr val="FFFFFF"/>
                </a:highlight>
              </a:rPr>
              <a:t>Build an ABM using hypothetical model assumptions, and then reproduce empirically observed collective phenomena by simulation.</a:t>
            </a:r>
            <a:endParaRPr>
              <a:solidFill>
                <a:schemeClr val="dk1"/>
              </a:solidFill>
              <a:highlight>
                <a:srgbClr val="FFFFFF"/>
              </a:highlight>
            </a:endParaRPr>
          </a:p>
          <a:p>
            <a:pPr indent="0" lvl="0" marL="342900" rtl="0" algn="l">
              <a:spcBef>
                <a:spcPts val="1600"/>
              </a:spcBef>
              <a:spcAft>
                <a:spcPts val="0"/>
              </a:spcAft>
              <a:buNone/>
            </a:pPr>
            <a:br>
              <a:rPr lang="en-US"/>
            </a:b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d0d3342532_0_56"/>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Agent Based Model</a:t>
            </a:r>
            <a:endParaRPr/>
          </a:p>
          <a:p>
            <a:pPr indent="0" lvl="0" marL="0" rtl="0" algn="l">
              <a:spcBef>
                <a:spcPts val="0"/>
              </a:spcBef>
              <a:spcAft>
                <a:spcPts val="0"/>
              </a:spcAft>
              <a:buClr>
                <a:schemeClr val="accent1"/>
              </a:buClr>
              <a:buSzPts val="3600"/>
              <a:buFont typeface="Trebuchet MS"/>
              <a:buNone/>
            </a:pPr>
            <a:r>
              <a:t/>
            </a:r>
            <a:endParaRPr/>
          </a:p>
        </p:txBody>
      </p:sp>
      <p:sp>
        <p:nvSpPr>
          <p:cNvPr id="208" name="Google Shape;208;gd0d3342532_0_56"/>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365760" lvl="0" marL="342900" rtl="0" algn="l">
              <a:spcBef>
                <a:spcPts val="0"/>
              </a:spcBef>
              <a:spcAft>
                <a:spcPts val="0"/>
              </a:spcAft>
              <a:buSzPts val="1800"/>
              <a:buFont typeface="Trebuchet MS"/>
              <a:buChar char="►"/>
            </a:pPr>
            <a:r>
              <a:rPr lang="en-US">
                <a:solidFill>
                  <a:schemeClr val="dk1"/>
                </a:solidFill>
                <a:highlight>
                  <a:srgbClr val="FFFFFF"/>
                </a:highlight>
              </a:rPr>
              <a:t>Important component of ABM -&gt; Interaction between agents and their environment.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The environmental state is still part of the system’s overall state</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Environmental state  is deﬁned over space, and not associated with speciﬁc agents.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The environmental state dynamically changes either spontaneously or by agents’ actions (or both).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The importance of agent-environment interaction is well illustrated by the fact that NetLogo [13], a popular ABM platform, uses “turtles” and “patches” by default, to represent agents and the environment, respectively.</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0"/>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214" name="Google Shape;214;p10"/>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t/>
            </a:r>
            <a:endParaRPr/>
          </a:p>
          <a:p>
            <a:pPr indent="-251459" lvl="0" marL="342900" rtl="0" algn="l">
              <a:spcBef>
                <a:spcPts val="1000"/>
              </a:spcBef>
              <a:spcAft>
                <a:spcPts val="0"/>
              </a:spcAft>
              <a:buSzPts val="1440"/>
              <a:buNone/>
            </a:pPr>
            <a:r>
              <a:t/>
            </a:r>
            <a:endParaRPr/>
          </a:p>
          <a:p>
            <a:pPr indent="0" lvl="0" marL="0" rtl="0" algn="l">
              <a:spcBef>
                <a:spcPts val="1000"/>
              </a:spcBef>
              <a:spcAft>
                <a:spcPts val="0"/>
              </a:spcAft>
              <a:buSzPts val="1440"/>
              <a:buNone/>
            </a:pPr>
            <a:br>
              <a:rPr lang="en-US"/>
            </a:br>
            <a:endParaRPr/>
          </a:p>
        </p:txBody>
      </p:sp>
      <p:pic>
        <p:nvPicPr>
          <p:cNvPr id="215" name="Google Shape;215;p10"/>
          <p:cNvPicPr preferRelativeResize="0"/>
          <p:nvPr/>
        </p:nvPicPr>
        <p:blipFill rotWithShape="1">
          <a:blip r:embed="rId3">
            <a:alphaModFix/>
          </a:blip>
          <a:srcRect b="0" l="0" r="0" t="0"/>
          <a:stretch/>
        </p:blipFill>
        <p:spPr>
          <a:xfrm>
            <a:off x="825365" y="1829341"/>
            <a:ext cx="7360476" cy="4007255"/>
          </a:xfrm>
          <a:prstGeom prst="rect">
            <a:avLst/>
          </a:prstGeom>
          <a:noFill/>
          <a:ln>
            <a:noFill/>
          </a:ln>
        </p:spPr>
      </p:pic>
      <p:sp>
        <p:nvSpPr>
          <p:cNvPr id="216" name="Google Shape;216;p10"/>
          <p:cNvSpPr txBox="1"/>
          <p:nvPr/>
        </p:nvSpPr>
        <p:spPr>
          <a:xfrm>
            <a:off x="995615" y="5795856"/>
            <a:ext cx="7190226"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u="none" cap="none" strike="noStrike">
                <a:solidFill>
                  <a:schemeClr val="dk1"/>
                </a:solidFill>
                <a:latin typeface="Trebuchet MS"/>
                <a:ea typeface="Trebuchet MS"/>
                <a:cs typeface="Trebuchet MS"/>
                <a:sym typeface="Trebuchet MS"/>
              </a:rPr>
              <a:t>Event to Practical Agent Based Modeling: Reasons, Techniques, Tools</a:t>
            </a:r>
            <a:endParaRPr/>
          </a:p>
          <a:p>
            <a:pPr indent="0" lvl="0" marL="0" marR="0" rtl="0" algn="l">
              <a:spcBef>
                <a:spcPts val="0"/>
              </a:spcBef>
              <a:spcAft>
                <a:spcPts val="0"/>
              </a:spcAft>
              <a:buNone/>
            </a:pPr>
            <a:r>
              <a:rPr lang="en-US" sz="1200">
                <a:solidFill>
                  <a:schemeClr val="dk1"/>
                </a:solidFill>
                <a:latin typeface="Trebuchet MS"/>
                <a:ea typeface="Trebuchet MS"/>
                <a:cs typeface="Trebuchet MS"/>
                <a:sym typeface="Trebuchet MS"/>
              </a:rPr>
              <a:t>Andrei Borshchev and Alexei Filippov. The 22nd International Conference of the System Dynamics Society, July 25 - 29, 2004, Oxford, England</a:t>
            </a:r>
            <a:endParaRPr/>
          </a:p>
          <a:p>
            <a:pPr indent="0" lvl="0" marL="0" marR="0" rtl="0" algn="l">
              <a:spcBef>
                <a:spcPts val="0"/>
              </a:spcBef>
              <a:spcAft>
                <a:spcPts val="0"/>
              </a:spcAft>
              <a:buNone/>
            </a:pPr>
            <a:r>
              <a:t/>
            </a:r>
            <a:endParaRPr sz="1200">
              <a:solidFill>
                <a:schemeClr val="dk1"/>
              </a:solidFill>
              <a:latin typeface="Trebuchet MS"/>
              <a:ea typeface="Trebuchet MS"/>
              <a:cs typeface="Trebuchet MS"/>
              <a:sym typeface="Trebuchet M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d0d3342532_0_0"/>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chemeClr val="accent1"/>
              </a:buClr>
              <a:buSzPct val="100000"/>
              <a:buFont typeface="Trebuchet MS"/>
              <a:buNone/>
            </a:pPr>
            <a:r>
              <a:rPr lang="en-US"/>
              <a:t>Case Study 1: Using Agents to Simulate Financial Transactions</a:t>
            </a:r>
            <a:endParaRPr/>
          </a:p>
          <a:p>
            <a:pPr indent="0" lvl="0" marL="0" rtl="0" algn="l">
              <a:spcBef>
                <a:spcPts val="0"/>
              </a:spcBef>
              <a:spcAft>
                <a:spcPts val="0"/>
              </a:spcAft>
              <a:buClr>
                <a:schemeClr val="accent1"/>
              </a:buClr>
              <a:buSzPct val="100000"/>
              <a:buFont typeface="Trebuchet MS"/>
              <a:buNone/>
            </a:pPr>
            <a:r>
              <a:t/>
            </a:r>
            <a:endParaRPr/>
          </a:p>
        </p:txBody>
      </p:sp>
      <p:sp>
        <p:nvSpPr>
          <p:cNvPr id="222" name="Google Shape;222;gd0d3342532_0_0"/>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PayMoney</a:t>
            </a:r>
            <a:r>
              <a:rPr lang="en-US"/>
              <a:t> app is a service for performing financial transaction using a mobile phone</a:t>
            </a:r>
            <a:endParaRPr/>
          </a:p>
          <a:p>
            <a:pPr indent="-342900" lvl="0" marL="342900" rtl="0" algn="l">
              <a:spcBef>
                <a:spcPts val="0"/>
              </a:spcBef>
              <a:spcAft>
                <a:spcPts val="0"/>
              </a:spcAft>
              <a:buSzPts val="1440"/>
              <a:buChar char="►"/>
            </a:pPr>
            <a:r>
              <a:rPr lang="en-US"/>
              <a:t>The app needs to have protection against financial fraud like money laundering.</a:t>
            </a:r>
            <a:endParaRPr/>
          </a:p>
          <a:p>
            <a:pPr indent="-342900" lvl="0" marL="342900" rtl="0" algn="l">
              <a:spcBef>
                <a:spcPts val="0"/>
              </a:spcBef>
              <a:spcAft>
                <a:spcPts val="0"/>
              </a:spcAft>
              <a:buSzPts val="1440"/>
              <a:buChar char="►"/>
            </a:pPr>
            <a:r>
              <a:rPr lang="en-US"/>
              <a:t>Since the app is newly launched, it does not have enough data to use advanced machine learning techniques to detect money laundering or any other kind of anomalies like fraud detection.</a:t>
            </a:r>
            <a:endParaRPr/>
          </a:p>
          <a:p>
            <a:pPr indent="-342900" lvl="0" marL="342900" rtl="0" algn="l">
              <a:spcBef>
                <a:spcPts val="0"/>
              </a:spcBef>
              <a:spcAft>
                <a:spcPts val="0"/>
              </a:spcAft>
              <a:buSzPts val="1440"/>
              <a:buChar char="►"/>
            </a:pPr>
            <a:r>
              <a:rPr lang="en-US"/>
              <a:t>An agent based model can be trained to generate synthetic data and study the financial transactions to detect anomalies in transaction behavior.</a:t>
            </a:r>
            <a:endParaRPr/>
          </a:p>
          <a:p>
            <a:pPr indent="0" lvl="0" marL="342900" rtl="0" algn="l">
              <a:spcBef>
                <a:spcPts val="100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cd40d88f51_0_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 Frameworks</a:t>
            </a:r>
            <a:endParaRPr/>
          </a:p>
        </p:txBody>
      </p:sp>
      <p:sp>
        <p:nvSpPr>
          <p:cNvPr id="228" name="Google Shape;228;gcd40d88f51_0_7"/>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3">
                  <a:extLst>
                    <a:ext uri="{A12FA001-AC4F-418D-AE19-62706E023703}">
                      <ahyp:hlinkClr val="tx"/>
                    </a:ext>
                  </a:extLst>
                </a:hlinkClick>
              </a:rPr>
              <a:t>Amp</a:t>
            </a:r>
            <a:r>
              <a:rPr lang="en-US">
                <a:solidFill>
                  <a:srgbClr val="545454"/>
                </a:solidFill>
                <a:highlight>
                  <a:srgbClr val="FFFFFF"/>
                </a:highlight>
                <a:latin typeface="Arial"/>
                <a:ea typeface="Arial"/>
                <a:cs typeface="Arial"/>
                <a:sym typeface="Arial"/>
              </a:rPr>
              <a:t>.</a:t>
            </a:r>
            <a:r>
              <a:rPr lang="en-US">
                <a:solidFill>
                  <a:srgbClr val="545454"/>
                </a:solidFill>
                <a:highlight>
                  <a:srgbClr val="FFFFFF"/>
                </a:highlight>
                <a:latin typeface="Arial"/>
                <a:ea typeface="Arial"/>
                <a:cs typeface="Arial"/>
                <a:sym typeface="Arial"/>
              </a:rPr>
              <a:t>The AMP project provides extensible frameworks and exemplary tools for representing, editing, generating, executing and visualizing agent-based models (ABMs) and any other domain requiring spatial, behavioral and functional features.</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4">
                  <a:extLst>
                    <a:ext uri="{A12FA001-AC4F-418D-AE19-62706E023703}">
                      <ahyp:hlinkClr val="tx"/>
                    </a:ext>
                  </a:extLst>
                </a:hlinkClick>
              </a:rPr>
              <a:t>Entorama</a:t>
            </a:r>
            <a:r>
              <a:rPr lang="en-US">
                <a:solidFill>
                  <a:srgbClr val="545454"/>
                </a:solidFill>
                <a:highlight>
                  <a:srgbClr val="FFFFFF"/>
                </a:highlight>
                <a:latin typeface="Arial"/>
                <a:ea typeface="Arial"/>
                <a:cs typeface="Arial"/>
                <a:sym typeface="Arial"/>
              </a:rPr>
              <a:t> – Entorama is a 3D multi-agent modeling and simulation tool designed for simulation of decentralized systems.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5">
                  <a:extLst>
                    <a:ext uri="{A12FA001-AC4F-418D-AE19-62706E023703}">
                      <ahyp:hlinkClr val="tx"/>
                    </a:ext>
                  </a:extLst>
                </a:hlinkClick>
              </a:rPr>
              <a:t>FLAME</a:t>
            </a:r>
            <a:r>
              <a:rPr lang="en-US">
                <a:solidFill>
                  <a:srgbClr val="545454"/>
                </a:solidFill>
                <a:highlight>
                  <a:srgbClr val="FFFFFF"/>
                </a:highlight>
                <a:latin typeface="Arial"/>
                <a:ea typeface="Arial"/>
                <a:cs typeface="Arial"/>
                <a:sym typeface="Arial"/>
              </a:rPr>
              <a:t> (Flexible Large-scale Agent-based Modeling Environment) is a very general system for building detailed agent-based models that generates highly efficient simulation software that can run on any computing platform – in particular it can be run directly on High Performance parallel supercomputers (HPC) – as far as we know this is the only framework with this capability. It is also available in a GPU (graphics processing unit) version. It can also be run on any desktop or laptop on Macs, Windows or Linux. It is possible to set up large scale models with millions of agents.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t/>
            </a:r>
            <a:endParaRPr>
              <a:solidFill>
                <a:srgbClr val="545454"/>
              </a:solidFill>
              <a:highlight>
                <a:srgbClr val="FFFFFF"/>
              </a:highlight>
              <a:latin typeface="Arial"/>
              <a:ea typeface="Arial"/>
              <a:cs typeface="Arial"/>
              <a:sym typeface="Arial"/>
            </a:endParaRPr>
          </a:p>
          <a:p>
            <a:pPr indent="0" lvl="0" marL="0" rtl="0" algn="l">
              <a:spcBef>
                <a:spcPts val="11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cd40d88f51_0_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 Frameworks</a:t>
            </a:r>
            <a:endParaRPr/>
          </a:p>
        </p:txBody>
      </p:sp>
      <p:sp>
        <p:nvSpPr>
          <p:cNvPr id="234" name="Google Shape;234;gcd40d88f51_0_0"/>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just">
              <a:lnSpc>
                <a:spcPct val="105000"/>
              </a:lnSpc>
              <a:spcBef>
                <a:spcPts val="1100"/>
              </a:spcBef>
              <a:spcAft>
                <a:spcPts val="0"/>
              </a:spcAft>
              <a:buClr>
                <a:schemeClr val="dk1"/>
              </a:buClr>
              <a:buSzPts val="358"/>
              <a:buFont typeface="Arial"/>
              <a:buNone/>
            </a:pPr>
            <a:r>
              <a:t/>
            </a:r>
            <a:endParaRPr>
              <a:solidFill>
                <a:srgbClr val="545454"/>
              </a:solidFill>
              <a:highlight>
                <a:srgbClr val="FFFFFF"/>
              </a:highlight>
              <a:latin typeface="Arial"/>
              <a:ea typeface="Arial"/>
              <a:cs typeface="Arial"/>
              <a:sym typeface="Arial"/>
            </a:endParaRPr>
          </a:p>
          <a:p>
            <a:pPr indent="0" lvl="0" marL="0" rtl="0" algn="just">
              <a:lnSpc>
                <a:spcPct val="105000"/>
              </a:lnSpc>
              <a:spcBef>
                <a:spcPts val="1100"/>
              </a:spcBef>
              <a:spcAft>
                <a:spcPts val="0"/>
              </a:spcAft>
              <a:buClr>
                <a:schemeClr val="dk1"/>
              </a:buClr>
              <a:buSzPts val="358"/>
              <a:buFont typeface="Arial"/>
              <a:buNone/>
            </a:pPr>
            <a:r>
              <a:rPr b="1" lang="en-US">
                <a:solidFill>
                  <a:srgbClr val="00008B"/>
                </a:solidFill>
                <a:highlight>
                  <a:srgbClr val="FFFFFF"/>
                </a:highlight>
                <a:uFill>
                  <a:noFill/>
                </a:uFill>
                <a:latin typeface="Arial"/>
                <a:ea typeface="Arial"/>
                <a:cs typeface="Arial"/>
                <a:sym typeface="Arial"/>
                <a:hlinkClick r:id="rId3">
                  <a:extLst>
                    <a:ext uri="{A12FA001-AC4F-418D-AE19-62706E023703}">
                      <ahyp:hlinkClr val="tx"/>
                    </a:ext>
                  </a:extLst>
                </a:hlinkClick>
              </a:rPr>
              <a:t>MASON</a:t>
            </a:r>
            <a:r>
              <a:rPr lang="en-US">
                <a:solidFill>
                  <a:srgbClr val="545454"/>
                </a:solidFill>
                <a:highlight>
                  <a:srgbClr val="FFFFFF"/>
                </a:highlight>
                <a:latin typeface="Arial"/>
                <a:ea typeface="Arial"/>
                <a:cs typeface="Arial"/>
                <a:sym typeface="Arial"/>
              </a:rPr>
              <a:t> is a fast discrete-event multiagent simulation library core in Java,designed to be the foundation for large custom-purpose Java simulations.</a:t>
            </a:r>
            <a:endParaRPr>
              <a:solidFill>
                <a:srgbClr val="545454"/>
              </a:solidFill>
              <a:highlight>
                <a:srgbClr val="FFFFFF"/>
              </a:highlight>
              <a:latin typeface="Arial"/>
              <a:ea typeface="Arial"/>
              <a:cs typeface="Arial"/>
              <a:sym typeface="Arial"/>
            </a:endParaRPr>
          </a:p>
          <a:p>
            <a:pPr indent="0" lvl="0" marL="0" rtl="0" algn="just">
              <a:lnSpc>
                <a:spcPct val="105000"/>
              </a:lnSpc>
              <a:spcBef>
                <a:spcPts val="1100"/>
              </a:spcBef>
              <a:spcAft>
                <a:spcPts val="0"/>
              </a:spcAft>
              <a:buClr>
                <a:schemeClr val="dk1"/>
              </a:buClr>
              <a:buSzPts val="358"/>
              <a:buFont typeface="Arial"/>
              <a:buNone/>
            </a:pPr>
            <a:r>
              <a:rPr b="1" lang="en-US">
                <a:solidFill>
                  <a:srgbClr val="00008B"/>
                </a:solidFill>
                <a:highlight>
                  <a:srgbClr val="FFFFFF"/>
                </a:highlight>
                <a:uFill>
                  <a:noFill/>
                </a:uFill>
                <a:latin typeface="Arial"/>
                <a:ea typeface="Arial"/>
                <a:cs typeface="Arial"/>
                <a:sym typeface="Arial"/>
                <a:hlinkClick r:id="rId4">
                  <a:extLst>
                    <a:ext uri="{A12FA001-AC4F-418D-AE19-62706E023703}">
                      <ahyp:hlinkClr val="tx"/>
                    </a:ext>
                  </a:extLst>
                </a:hlinkClick>
              </a:rPr>
              <a:t>MASS</a:t>
            </a:r>
            <a:r>
              <a:rPr lang="en-US">
                <a:solidFill>
                  <a:srgbClr val="545454"/>
                </a:solidFill>
                <a:highlight>
                  <a:srgbClr val="FFFFFF"/>
                </a:highlight>
                <a:latin typeface="Arial"/>
                <a:ea typeface="Arial"/>
                <a:cs typeface="Arial"/>
                <a:sym typeface="Arial"/>
              </a:rPr>
              <a:t> is a Multi-Agent Simulation Suite consists of four major components built around a simulation core.</a:t>
            </a:r>
            <a:endParaRPr>
              <a:solidFill>
                <a:srgbClr val="545454"/>
              </a:solidFill>
              <a:highlight>
                <a:srgbClr val="FFFFFF"/>
              </a:highlight>
              <a:latin typeface="Arial"/>
              <a:ea typeface="Arial"/>
              <a:cs typeface="Arial"/>
              <a:sym typeface="Arial"/>
            </a:endParaRPr>
          </a:p>
          <a:p>
            <a:pPr indent="0" lvl="0" marL="0" rtl="0" algn="just">
              <a:lnSpc>
                <a:spcPct val="105000"/>
              </a:lnSpc>
              <a:spcBef>
                <a:spcPts val="1100"/>
              </a:spcBef>
              <a:spcAft>
                <a:spcPts val="0"/>
              </a:spcAft>
              <a:buSzPts val="358"/>
              <a:buNone/>
            </a:pPr>
            <a:r>
              <a:rPr b="1" lang="en-US">
                <a:solidFill>
                  <a:srgbClr val="00008B"/>
                </a:solidFill>
                <a:highlight>
                  <a:srgbClr val="FFFFFF"/>
                </a:highlight>
                <a:uFill>
                  <a:noFill/>
                </a:uFill>
                <a:latin typeface="Arial"/>
                <a:ea typeface="Arial"/>
                <a:cs typeface="Arial"/>
                <a:sym typeface="Arial"/>
                <a:hlinkClick r:id="rId5">
                  <a:extLst>
                    <a:ext uri="{A12FA001-AC4F-418D-AE19-62706E023703}">
                      <ahyp:hlinkClr val="tx"/>
                    </a:ext>
                  </a:extLst>
                </a:hlinkClick>
              </a:rPr>
              <a:t>MASyV</a:t>
            </a:r>
            <a:r>
              <a:rPr lang="en-US">
                <a:solidFill>
                  <a:srgbClr val="545454"/>
                </a:solidFill>
                <a:highlight>
                  <a:srgbClr val="FFFFFF"/>
                </a:highlight>
                <a:latin typeface="Arial"/>
                <a:ea typeface="Arial"/>
                <a:cs typeface="Arial"/>
                <a:sym typeface="Arial"/>
              </a:rPr>
              <a:t> is a Multi-Agent System Visualization platform. A user can write a simple ABM simulation in C, creating agent images in Gimp</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Clr>
                <a:schemeClr val="dk1"/>
              </a:buClr>
              <a:buSzPts val="1100"/>
              <a:buFont typeface="Arial"/>
              <a:buNone/>
            </a:pPr>
            <a:r>
              <a:rPr b="1" lang="en-US">
                <a:solidFill>
                  <a:srgbClr val="00008B"/>
                </a:solidFill>
                <a:highlight>
                  <a:srgbClr val="FFFFFF"/>
                </a:highlight>
                <a:uFill>
                  <a:noFill/>
                </a:uFill>
                <a:latin typeface="Arial"/>
                <a:ea typeface="Arial"/>
                <a:cs typeface="Arial"/>
                <a:sym typeface="Arial"/>
                <a:hlinkClick r:id="rId6">
                  <a:extLst>
                    <a:ext uri="{A12FA001-AC4F-418D-AE19-62706E023703}">
                      <ahyp:hlinkClr val="tx"/>
                    </a:ext>
                  </a:extLst>
                </a:hlinkClick>
              </a:rPr>
              <a:t>PS-I</a:t>
            </a:r>
            <a:r>
              <a:rPr lang="en-US">
                <a:solidFill>
                  <a:srgbClr val="545454"/>
                </a:solidFill>
                <a:highlight>
                  <a:srgbClr val="FFFFFF"/>
                </a:highlight>
                <a:latin typeface="Arial"/>
                <a:ea typeface="Arial"/>
                <a:cs typeface="Arial"/>
                <a:sym typeface="Arial"/>
              </a:rPr>
              <a:t> is an environment for running agent-based simulations. It is cross-platform, with binaries available for Win32.</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1100"/>
              </a:spcAft>
              <a:buClr>
                <a:schemeClr val="dk1"/>
              </a:buClr>
              <a:buSzPts val="1100"/>
              <a:buFont typeface="Arial"/>
              <a:buNone/>
            </a:pPr>
            <a:r>
              <a:rPr b="1" lang="en-US">
                <a:solidFill>
                  <a:srgbClr val="00008B"/>
                </a:solidFill>
                <a:highlight>
                  <a:srgbClr val="FFFFFF"/>
                </a:highlight>
                <a:uFill>
                  <a:noFill/>
                </a:uFill>
                <a:latin typeface="Arial"/>
                <a:ea typeface="Arial"/>
                <a:cs typeface="Arial"/>
                <a:sym typeface="Arial"/>
                <a:hlinkClick r:id="rId7">
                  <a:extLst>
                    <a:ext uri="{A12FA001-AC4F-418D-AE19-62706E023703}">
                      <ahyp:hlinkClr val="tx"/>
                    </a:ext>
                  </a:extLst>
                </a:hlinkClick>
              </a:rPr>
              <a:t>Repast</a:t>
            </a:r>
            <a:r>
              <a:rPr lang="en-US">
                <a:solidFill>
                  <a:srgbClr val="545454"/>
                </a:solidFill>
                <a:highlight>
                  <a:srgbClr val="FFFFFF"/>
                </a:highlight>
                <a:latin typeface="Arial"/>
                <a:ea typeface="Arial"/>
                <a:cs typeface="Arial"/>
                <a:sym typeface="Arial"/>
              </a:rPr>
              <a:t>. A free and open source agent-based modeling toolkit that simplifies model creation and use.</a:t>
            </a:r>
            <a:endParaRPr>
              <a:solidFill>
                <a:srgbClr val="545454"/>
              </a:solidFill>
              <a:highlight>
                <a:srgbClr val="FFFFFF"/>
              </a:highlight>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cd40d88f51_0_1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 Frameworks</a:t>
            </a:r>
            <a:endParaRPr/>
          </a:p>
        </p:txBody>
      </p:sp>
      <p:sp>
        <p:nvSpPr>
          <p:cNvPr id="240" name="Google Shape;240;gcd40d88f51_0_12"/>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just">
              <a:lnSpc>
                <a:spcPct val="115000"/>
              </a:lnSpc>
              <a:spcBef>
                <a:spcPts val="1100"/>
              </a:spcBef>
              <a:spcAft>
                <a:spcPts val="0"/>
              </a:spcAft>
              <a:buNone/>
            </a:pPr>
            <a:r>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3">
                  <a:extLst>
                    <a:ext uri="{A12FA001-AC4F-418D-AE19-62706E023703}">
                      <ahyp:hlinkClr val="tx"/>
                    </a:ext>
                  </a:extLst>
                </a:hlinkClick>
              </a:rPr>
              <a:t>NetLogo</a:t>
            </a:r>
            <a:r>
              <a:rPr lang="en-US">
                <a:solidFill>
                  <a:srgbClr val="545454"/>
                </a:solidFill>
                <a:highlight>
                  <a:srgbClr val="FFFFFF"/>
                </a:highlight>
                <a:latin typeface="Arial"/>
                <a:ea typeface="Arial"/>
                <a:cs typeface="Arial"/>
                <a:sym typeface="Arial"/>
              </a:rPr>
              <a:t>. A cross-platform multi-agent programmable modeling environment.</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4">
                  <a:extLst>
                    <a:ext uri="{A12FA001-AC4F-418D-AE19-62706E023703}">
                      <ahyp:hlinkClr val="tx"/>
                    </a:ext>
                  </a:extLst>
                </a:hlinkClick>
              </a:rPr>
              <a:t>Player/Stage</a:t>
            </a:r>
            <a:r>
              <a:rPr lang="en-US">
                <a:solidFill>
                  <a:srgbClr val="545454"/>
                </a:solidFill>
                <a:highlight>
                  <a:srgbClr val="FFFFFF"/>
                </a:highlight>
                <a:latin typeface="Arial"/>
                <a:ea typeface="Arial"/>
                <a:cs typeface="Arial"/>
                <a:sym typeface="Arial"/>
              </a:rPr>
              <a:t>. Free Software tools for robot and sensor applications.</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5">
                  <a:extLst>
                    <a:ext uri="{A12FA001-AC4F-418D-AE19-62706E023703}">
                      <ahyp:hlinkClr val="tx"/>
                    </a:ext>
                  </a:extLst>
                </a:hlinkClick>
              </a:rPr>
              <a:t>SeSAm</a:t>
            </a:r>
            <a:r>
              <a:rPr lang="en-US">
                <a:solidFill>
                  <a:srgbClr val="545454"/>
                </a:solidFill>
                <a:highlight>
                  <a:srgbClr val="FFFFFF"/>
                </a:highlight>
                <a:latin typeface="Arial"/>
                <a:ea typeface="Arial"/>
                <a:cs typeface="Arial"/>
                <a:sym typeface="Arial"/>
              </a:rPr>
              <a:t>.  SeSAm (Shell for Simulated Agent Systems) provides a generic environment for modelling and experimenting with agent-based simulation.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6">
                  <a:extLst>
                    <a:ext uri="{A12FA001-AC4F-418D-AE19-62706E023703}">
                      <ahyp:hlinkClr val="tx"/>
                    </a:ext>
                  </a:extLst>
                </a:hlinkClick>
              </a:rPr>
              <a:t>TerraME</a:t>
            </a:r>
            <a:r>
              <a:rPr lang="en-US">
                <a:solidFill>
                  <a:srgbClr val="545454"/>
                </a:solidFill>
                <a:highlight>
                  <a:srgbClr val="FFFFFF"/>
                </a:highlight>
                <a:latin typeface="Arial"/>
                <a:ea typeface="Arial"/>
                <a:cs typeface="Arial"/>
                <a:sym typeface="Arial"/>
              </a:rPr>
              <a:t>. is a programming environment for spatial dynamical modelling. It supports cellular automata, agent-based models, and network models running in 2D cell spaces. TerraME provides an interface to TerraLib geographical database, allowing models direct access to geospatial data. Its modelling language has in-built functions that makes it easier to develop multi-scale and multi-paradigm models for environmental applications.</a:t>
            </a:r>
            <a:endParaRPr>
              <a:solidFill>
                <a:srgbClr val="545454"/>
              </a:solidFill>
              <a:highlight>
                <a:srgbClr val="FFFFFF"/>
              </a:highlight>
              <a:latin typeface="Arial"/>
              <a:ea typeface="Arial"/>
              <a:cs typeface="Arial"/>
              <a:sym typeface="Arial"/>
            </a:endParaRPr>
          </a:p>
          <a:p>
            <a:pPr indent="0" lvl="0" marL="0" rtl="0" algn="l">
              <a:spcBef>
                <a:spcPts val="110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cd40d88f51_0_1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Mesa</a:t>
            </a:r>
            <a:endParaRPr/>
          </a:p>
        </p:txBody>
      </p:sp>
      <p:pic>
        <p:nvPicPr>
          <p:cNvPr id="246" name="Google Shape;246;gcd40d88f51_0_18"/>
          <p:cNvPicPr preferRelativeResize="0"/>
          <p:nvPr/>
        </p:nvPicPr>
        <p:blipFill>
          <a:blip r:embed="rId3">
            <a:alphaModFix/>
          </a:blip>
          <a:stretch>
            <a:fillRect/>
          </a:stretch>
        </p:blipFill>
        <p:spPr>
          <a:xfrm>
            <a:off x="824675" y="1521702"/>
            <a:ext cx="7720524" cy="4304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cd40d88f51_0_3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t>Overview of Mesa's Core Features</a:t>
            </a:r>
            <a:endParaRPr/>
          </a:p>
          <a:p>
            <a:pPr indent="0" lvl="0" marL="0" rtl="0" algn="l">
              <a:spcBef>
                <a:spcPts val="0"/>
              </a:spcBef>
              <a:spcAft>
                <a:spcPts val="0"/>
              </a:spcAft>
              <a:buNone/>
            </a:pPr>
            <a:r>
              <a:t/>
            </a:r>
            <a:endParaRPr/>
          </a:p>
        </p:txBody>
      </p:sp>
      <p:sp>
        <p:nvSpPr>
          <p:cNvPr id="252" name="Google Shape;252;gcd40d88f51_0_38"/>
          <p:cNvSpPr txBox="1"/>
          <p:nvPr>
            <p:ph idx="1" type="body"/>
          </p:nvPr>
        </p:nvSpPr>
        <p:spPr>
          <a:xfrm>
            <a:off x="677328" y="2160600"/>
            <a:ext cx="27849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000"/>
              <a:t>Modeling</a:t>
            </a:r>
            <a:endParaRPr b="1" sz="3000"/>
          </a:p>
          <a:p>
            <a:pPr indent="0" lvl="0" marL="0" rtl="0" algn="l">
              <a:spcBef>
                <a:spcPts val="1000"/>
              </a:spcBef>
              <a:spcAft>
                <a:spcPts val="0"/>
              </a:spcAft>
              <a:buNone/>
            </a:pPr>
            <a:r>
              <a:rPr b="1" lang="en-US" sz="1933"/>
              <a:t>-Modules =&gt; Agent class + Model class</a:t>
            </a:r>
            <a:endParaRPr b="1" sz="1933"/>
          </a:p>
          <a:p>
            <a:pPr indent="0" lvl="0" marL="0" rtl="0" algn="l">
              <a:spcBef>
                <a:spcPts val="1000"/>
              </a:spcBef>
              <a:spcAft>
                <a:spcPts val="0"/>
              </a:spcAft>
              <a:buNone/>
            </a:pPr>
            <a:r>
              <a:rPr b="1" lang="en-US" sz="1933"/>
              <a:t>-Scheduler =&gt; Define sequence of agent actions</a:t>
            </a:r>
            <a:endParaRPr b="1" sz="1933"/>
          </a:p>
          <a:p>
            <a:pPr indent="0" lvl="0" marL="0" rtl="0" algn="l">
              <a:spcBef>
                <a:spcPts val="1000"/>
              </a:spcBef>
              <a:spcAft>
                <a:spcPts val="0"/>
              </a:spcAft>
              <a:buNone/>
            </a:pPr>
            <a:r>
              <a:rPr b="1" lang="en-US" sz="1933"/>
              <a:t>-Space =&gt; Define space for agents to move</a:t>
            </a:r>
            <a:endParaRPr b="1" sz="1933"/>
          </a:p>
        </p:txBody>
      </p:sp>
      <p:sp>
        <p:nvSpPr>
          <p:cNvPr id="253" name="Google Shape;253;gcd40d88f51_0_38"/>
          <p:cNvSpPr txBox="1"/>
          <p:nvPr>
            <p:ph idx="1" type="body"/>
          </p:nvPr>
        </p:nvSpPr>
        <p:spPr>
          <a:xfrm>
            <a:off x="3761753" y="2160600"/>
            <a:ext cx="27849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000"/>
              <a:t>Analysis</a:t>
            </a:r>
            <a:endParaRPr b="1" sz="3000"/>
          </a:p>
          <a:p>
            <a:pPr indent="0" lvl="0" marL="0" rtl="0" algn="l">
              <a:spcBef>
                <a:spcPts val="1000"/>
              </a:spcBef>
              <a:spcAft>
                <a:spcPts val="0"/>
              </a:spcAft>
              <a:buNone/>
            </a:pPr>
            <a:r>
              <a:rPr b="1" lang="en-US" sz="1900"/>
              <a:t>-Data collector =&gt; Tools to collect data generated from your model</a:t>
            </a:r>
            <a:endParaRPr b="1" sz="1900"/>
          </a:p>
          <a:p>
            <a:pPr indent="0" lvl="0" marL="0" rtl="0" algn="l">
              <a:spcBef>
                <a:spcPts val="1000"/>
              </a:spcBef>
              <a:spcAft>
                <a:spcPts val="0"/>
              </a:spcAft>
              <a:buNone/>
            </a:pPr>
            <a:r>
              <a:rPr b="1" lang="en-US" sz="1900"/>
              <a:t>-Model parameterization =&gt; Run model multiple times with different parameter values</a:t>
            </a:r>
            <a:endParaRPr b="1" sz="1900"/>
          </a:p>
        </p:txBody>
      </p:sp>
      <p:sp>
        <p:nvSpPr>
          <p:cNvPr id="254" name="Google Shape;254;gcd40d88f51_0_38"/>
          <p:cNvSpPr txBox="1"/>
          <p:nvPr>
            <p:ph idx="1" type="body"/>
          </p:nvPr>
        </p:nvSpPr>
        <p:spPr>
          <a:xfrm>
            <a:off x="6846178" y="2160600"/>
            <a:ext cx="27849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000"/>
              <a:t>Visualization</a:t>
            </a:r>
            <a:endParaRPr b="1" sz="3000"/>
          </a:p>
          <a:p>
            <a:pPr indent="0" lvl="0" marL="0" rtl="0" algn="l">
              <a:spcBef>
                <a:spcPts val="1000"/>
              </a:spcBef>
              <a:spcAft>
                <a:spcPts val="0"/>
              </a:spcAft>
              <a:buNone/>
            </a:pPr>
            <a:r>
              <a:rPr b="1" lang="en-US" sz="1900"/>
              <a:t>-</a:t>
            </a:r>
            <a:r>
              <a:rPr b="1" lang="en-US" sz="1900"/>
              <a:t>ModularVisualization =&gt; Small local server to render model on a browser</a:t>
            </a:r>
            <a:endParaRPr b="1" sz="1900"/>
          </a:p>
          <a:p>
            <a:pPr indent="0" lvl="0" marL="0" rtl="0" algn="l">
              <a:spcBef>
                <a:spcPts val="1000"/>
              </a:spcBef>
              <a:spcAft>
                <a:spcPts val="0"/>
              </a:spcAft>
              <a:buNone/>
            </a:pPr>
            <a:r>
              <a:rPr b="1" lang="en-US" sz="1900"/>
              <a:t>-modules =&gt; Draw different types of data</a:t>
            </a:r>
            <a:endParaRPr b="1" sz="19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cd40d88f51_0_2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Mesa's Core Features</a:t>
            </a:r>
            <a:endParaRPr/>
          </a:p>
        </p:txBody>
      </p:sp>
      <p:pic>
        <p:nvPicPr>
          <p:cNvPr id="260" name="Google Shape;260;gcd40d88f51_0_25"/>
          <p:cNvPicPr preferRelativeResize="0"/>
          <p:nvPr/>
        </p:nvPicPr>
        <p:blipFill>
          <a:blip r:embed="rId3">
            <a:alphaModFix/>
          </a:blip>
          <a:stretch>
            <a:fillRect/>
          </a:stretch>
        </p:blipFill>
        <p:spPr>
          <a:xfrm>
            <a:off x="948125" y="1670150"/>
            <a:ext cx="8180825" cy="4147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149" name="Google Shape;149;p3"/>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Trebuchet MS"/>
              <a:buChar char="►"/>
            </a:pPr>
            <a:r>
              <a:rPr lang="en-US">
                <a:solidFill>
                  <a:srgbClr val="3F3F3F"/>
                </a:solidFill>
              </a:rPr>
              <a:t>Computer based model to simulate the behavior of individual agents</a:t>
            </a:r>
            <a:endParaRPr>
              <a:solidFill>
                <a:srgbClr val="3F3F3F"/>
              </a:solidFill>
            </a:endParaRPr>
          </a:p>
          <a:p>
            <a:pPr indent="-365760" lvl="0" marL="342900" rtl="0" algn="l">
              <a:spcBef>
                <a:spcPts val="1000"/>
              </a:spcBef>
              <a:spcAft>
                <a:spcPts val="0"/>
              </a:spcAft>
              <a:buSzPts val="1800"/>
              <a:buFont typeface="Trebuchet MS"/>
              <a:buChar char="►"/>
            </a:pPr>
            <a:r>
              <a:rPr lang="en-US">
                <a:solidFill>
                  <a:srgbClr val="3F3F3F"/>
                </a:solidFill>
              </a:rPr>
              <a:t>An agent is any entity which can be considered to behave autonomously, assessing its own individual situation and making decisions based on this situation according to a set of rules.</a:t>
            </a:r>
            <a:endParaRPr>
              <a:solidFill>
                <a:srgbClr val="3F3F3F"/>
              </a:solidFill>
            </a:endParaRPr>
          </a:p>
          <a:p>
            <a:pPr indent="-365760" lvl="0" marL="342900" rtl="0" algn="l">
              <a:spcBef>
                <a:spcPts val="1000"/>
              </a:spcBef>
              <a:spcAft>
                <a:spcPts val="0"/>
              </a:spcAft>
              <a:buSzPts val="1800"/>
              <a:buFont typeface="Trebuchet MS"/>
              <a:buChar char="►"/>
            </a:pPr>
            <a:r>
              <a:rPr lang="en-US">
                <a:solidFill>
                  <a:srgbClr val="3F3F3F"/>
                </a:solidFill>
                <a:highlight>
                  <a:srgbClr val="FFFFFF"/>
                </a:highlight>
              </a:rPr>
              <a:t>ABMs are widely used in a variety of disciplines to simulate dynamical behaviors of systems made of a large number of entities</a:t>
            </a:r>
            <a:endParaRPr>
              <a:solidFill>
                <a:srgbClr val="3F3F3F"/>
              </a:solidFill>
            </a:endParaRPr>
          </a:p>
          <a:p>
            <a:pPr indent="0" lvl="0" marL="0" rtl="0" algn="l">
              <a:spcBef>
                <a:spcPts val="1000"/>
              </a:spcBef>
              <a:spcAft>
                <a:spcPts val="0"/>
              </a:spcAft>
              <a:buSzPts val="1440"/>
              <a:buNone/>
            </a:pPr>
            <a:br>
              <a:rPr lang="en-US">
                <a:solidFill>
                  <a:srgbClr val="3F3F3F"/>
                </a:solidFill>
              </a:rPr>
            </a:br>
            <a:endParaRPr>
              <a:solidFill>
                <a:srgbClr val="3F3F3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gcd40d88f51_0_3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Modeling Modules</a:t>
            </a:r>
            <a:endParaRPr/>
          </a:p>
        </p:txBody>
      </p:sp>
      <p:pic>
        <p:nvPicPr>
          <p:cNvPr id="266" name="Google Shape;266;gcd40d88f51_0_32"/>
          <p:cNvPicPr preferRelativeResize="0"/>
          <p:nvPr/>
        </p:nvPicPr>
        <p:blipFill>
          <a:blip r:embed="rId3">
            <a:alphaModFix/>
          </a:blip>
          <a:stretch>
            <a:fillRect/>
          </a:stretch>
        </p:blipFill>
        <p:spPr>
          <a:xfrm>
            <a:off x="1957463" y="1413800"/>
            <a:ext cx="6036526" cy="5240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cd40d88f51_0_5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Analysis</a:t>
            </a:r>
            <a:endParaRPr/>
          </a:p>
        </p:txBody>
      </p:sp>
      <p:pic>
        <p:nvPicPr>
          <p:cNvPr id="272" name="Google Shape;272;gcd40d88f51_0_54"/>
          <p:cNvPicPr preferRelativeResize="0"/>
          <p:nvPr/>
        </p:nvPicPr>
        <p:blipFill>
          <a:blip r:embed="rId3">
            <a:alphaModFix/>
          </a:blip>
          <a:stretch>
            <a:fillRect/>
          </a:stretch>
        </p:blipFill>
        <p:spPr>
          <a:xfrm>
            <a:off x="1038925" y="1497450"/>
            <a:ext cx="7755751" cy="45911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gcd40d88f51_0_6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Visualization</a:t>
            </a:r>
            <a:endParaRPr/>
          </a:p>
        </p:txBody>
      </p:sp>
      <p:pic>
        <p:nvPicPr>
          <p:cNvPr id="278" name="Google Shape;278;gcd40d88f51_0_60"/>
          <p:cNvPicPr preferRelativeResize="0"/>
          <p:nvPr/>
        </p:nvPicPr>
        <p:blipFill>
          <a:blip r:embed="rId3">
            <a:alphaModFix/>
          </a:blip>
          <a:stretch>
            <a:fillRect/>
          </a:stretch>
        </p:blipFill>
        <p:spPr>
          <a:xfrm>
            <a:off x="570575" y="1549500"/>
            <a:ext cx="8703550" cy="537256"/>
          </a:xfrm>
          <a:prstGeom prst="rect">
            <a:avLst/>
          </a:prstGeom>
          <a:noFill/>
          <a:ln>
            <a:noFill/>
          </a:ln>
        </p:spPr>
      </p:pic>
      <p:pic>
        <p:nvPicPr>
          <p:cNvPr id="279" name="Google Shape;279;gcd40d88f51_0_60"/>
          <p:cNvPicPr preferRelativeResize="0"/>
          <p:nvPr/>
        </p:nvPicPr>
        <p:blipFill>
          <a:blip r:embed="rId4">
            <a:alphaModFix/>
          </a:blip>
          <a:stretch>
            <a:fillRect/>
          </a:stretch>
        </p:blipFill>
        <p:spPr>
          <a:xfrm>
            <a:off x="570575" y="2306050"/>
            <a:ext cx="8703550" cy="3262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d0d3342532_0_32"/>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- 1</a:t>
            </a:r>
            <a:endParaRPr/>
          </a:p>
          <a:p>
            <a:pPr indent="0" lvl="0" marL="0" rtl="0" algn="l">
              <a:spcBef>
                <a:spcPts val="0"/>
              </a:spcBef>
              <a:spcAft>
                <a:spcPts val="0"/>
              </a:spcAft>
              <a:buClr>
                <a:schemeClr val="accent1"/>
              </a:buClr>
              <a:buSzPts val="3600"/>
              <a:buFont typeface="Trebuchet MS"/>
              <a:buNone/>
            </a:pPr>
            <a:r>
              <a:t/>
            </a:r>
            <a:endParaRPr/>
          </a:p>
        </p:txBody>
      </p:sp>
      <p:sp>
        <p:nvSpPr>
          <p:cNvPr id="285" name="Google Shape;285;gd0d3342532_0_32"/>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Setting up the IDE - Anaconda Navigator</a:t>
            </a:r>
            <a:endParaRPr/>
          </a:p>
          <a:p>
            <a:pPr indent="0" lvl="0" marL="0" rtl="0" algn="l">
              <a:spcBef>
                <a:spcPts val="1000"/>
              </a:spcBef>
              <a:spcAft>
                <a:spcPts val="0"/>
              </a:spcAft>
              <a:buSzPts val="1440"/>
              <a:buNone/>
            </a:pPr>
            <a:r>
              <a:rPr lang="en-US"/>
              <a:t>Installing Mesa and other libraries</a:t>
            </a:r>
            <a:endParaRPr/>
          </a:p>
          <a:p>
            <a:pPr indent="0" lvl="0" marL="0" rtl="0" algn="l">
              <a:spcBef>
                <a:spcPts val="1000"/>
              </a:spcBef>
              <a:spcAft>
                <a:spcPts val="0"/>
              </a:spcAft>
              <a:buSzPts val="1440"/>
              <a:buNone/>
            </a:pPr>
            <a:r>
              <a:rPr lang="en-US"/>
              <a:t>Working on Jupyter Notebook</a:t>
            </a:r>
            <a:br>
              <a:rPr lang="en-US"/>
            </a:br>
            <a:endParaRPr/>
          </a:p>
        </p:txBody>
      </p:sp>
      <p:sp>
        <p:nvSpPr>
          <p:cNvPr id="286" name="Google Shape;286;gd0d3342532_0_32"/>
          <p:cNvSpPr txBox="1"/>
          <p:nvPr/>
        </p:nvSpPr>
        <p:spPr>
          <a:xfrm>
            <a:off x="1890125" y="4081350"/>
            <a:ext cx="5536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600">
                <a:latin typeface="Trebuchet MS"/>
                <a:ea typeface="Trebuchet MS"/>
                <a:cs typeface="Trebuchet MS"/>
                <a:sym typeface="Trebuchet MS"/>
              </a:rPr>
              <a:t>HANDSON TIME!</a:t>
            </a:r>
            <a:endParaRPr sz="3600">
              <a:latin typeface="Trebuchet MS"/>
              <a:ea typeface="Trebuchet MS"/>
              <a:cs typeface="Trebuchet MS"/>
              <a:sym typeface="Trebuchet M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gcd40d88f51_0_98"/>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Object Oriented Programming in Python</a:t>
            </a:r>
            <a:endParaRPr/>
          </a:p>
          <a:p>
            <a:pPr indent="0" lvl="0" marL="0" rtl="0" algn="l">
              <a:spcBef>
                <a:spcPts val="0"/>
              </a:spcBef>
              <a:spcAft>
                <a:spcPts val="0"/>
              </a:spcAft>
              <a:buClr>
                <a:schemeClr val="accent1"/>
              </a:buClr>
              <a:buSzPts val="3600"/>
              <a:buFont typeface="Trebuchet MS"/>
              <a:buNone/>
            </a:pPr>
            <a:r>
              <a:rPr lang="en-US" sz="2400"/>
              <a:t>Skip if you know the concept</a:t>
            </a:r>
            <a:endParaRPr sz="2400"/>
          </a:p>
        </p:txBody>
      </p:sp>
      <p:sp>
        <p:nvSpPr>
          <p:cNvPr id="292" name="Google Shape;292;gcd40d88f51_0_98"/>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Introduction: </a:t>
            </a:r>
            <a:r>
              <a:rPr lang="en-US" u="sng">
                <a:solidFill>
                  <a:schemeClr val="hlink"/>
                </a:solidFill>
                <a:hlinkClick r:id="rId3"/>
              </a:rPr>
              <a:t>https://realpython.com/lessons/what-object-oriented-programming-oop/</a:t>
            </a:r>
            <a:endParaRPr/>
          </a:p>
          <a:p>
            <a:pPr indent="0" lvl="0" marL="0" rtl="0" algn="l">
              <a:spcBef>
                <a:spcPts val="1000"/>
              </a:spcBef>
              <a:spcAft>
                <a:spcPts val="0"/>
              </a:spcAft>
              <a:buSzPts val="1440"/>
              <a:buNone/>
            </a:pPr>
            <a:r>
              <a:t/>
            </a:r>
            <a:endParaRPr/>
          </a:p>
        </p:txBody>
      </p:sp>
      <p:pic>
        <p:nvPicPr>
          <p:cNvPr id="293" name="Google Shape;293;gcd40d88f51_0_98"/>
          <p:cNvPicPr preferRelativeResize="0"/>
          <p:nvPr/>
        </p:nvPicPr>
        <p:blipFill>
          <a:blip r:embed="rId4">
            <a:alphaModFix/>
          </a:blip>
          <a:stretch>
            <a:fillRect/>
          </a:stretch>
        </p:blipFill>
        <p:spPr>
          <a:xfrm>
            <a:off x="677320" y="2828725"/>
            <a:ext cx="3899604" cy="3880800"/>
          </a:xfrm>
          <a:prstGeom prst="rect">
            <a:avLst/>
          </a:prstGeom>
          <a:noFill/>
          <a:ln>
            <a:noFill/>
          </a:ln>
        </p:spPr>
      </p:pic>
      <p:pic>
        <p:nvPicPr>
          <p:cNvPr id="294" name="Google Shape;294;gcd40d88f51_0_98"/>
          <p:cNvPicPr preferRelativeResize="0"/>
          <p:nvPr/>
        </p:nvPicPr>
        <p:blipFill>
          <a:blip r:embed="rId5">
            <a:alphaModFix/>
          </a:blip>
          <a:stretch>
            <a:fillRect/>
          </a:stretch>
        </p:blipFill>
        <p:spPr>
          <a:xfrm>
            <a:off x="5027371" y="2828725"/>
            <a:ext cx="3809511" cy="3880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cd40d88f51_0_109"/>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- 2</a:t>
            </a:r>
            <a:endParaRPr/>
          </a:p>
          <a:p>
            <a:pPr indent="0" lvl="0" marL="0" rtl="0" algn="l">
              <a:spcBef>
                <a:spcPts val="0"/>
              </a:spcBef>
              <a:spcAft>
                <a:spcPts val="0"/>
              </a:spcAft>
              <a:buClr>
                <a:schemeClr val="accent1"/>
              </a:buClr>
              <a:buSzPts val="3600"/>
              <a:buFont typeface="Trebuchet MS"/>
              <a:buNone/>
            </a:pPr>
            <a:r>
              <a:t/>
            </a:r>
            <a:endParaRPr/>
          </a:p>
        </p:txBody>
      </p:sp>
      <p:sp>
        <p:nvSpPr>
          <p:cNvPr id="300" name="Google Shape;300;gcd40d88f51_0_109"/>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Brush up object oriented programming</a:t>
            </a:r>
            <a:endParaRPr/>
          </a:p>
        </p:txBody>
      </p:sp>
      <p:sp>
        <p:nvSpPr>
          <p:cNvPr id="301" name="Google Shape;301;gcd40d88f51_0_109"/>
          <p:cNvSpPr txBox="1"/>
          <p:nvPr/>
        </p:nvSpPr>
        <p:spPr>
          <a:xfrm>
            <a:off x="1890125" y="4081350"/>
            <a:ext cx="5536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600">
                <a:latin typeface="Trebuchet MS"/>
                <a:ea typeface="Trebuchet MS"/>
                <a:cs typeface="Trebuchet MS"/>
                <a:sym typeface="Trebuchet MS"/>
              </a:rPr>
              <a:t>HANDSON TIME AGAIN!</a:t>
            </a:r>
            <a:endParaRPr sz="3600">
              <a:latin typeface="Trebuchet MS"/>
              <a:ea typeface="Trebuchet MS"/>
              <a:cs typeface="Trebuchet MS"/>
              <a:sym typeface="Trebuchet M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gcd40d88f51_0_14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DataCollector</a:t>
            </a:r>
            <a:endParaRPr/>
          </a:p>
        </p:txBody>
      </p:sp>
      <p:sp>
        <p:nvSpPr>
          <p:cNvPr id="307" name="Google Shape;307;gcd40d88f51_0_14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AutoNum type="arabicPeriod"/>
            </a:pPr>
            <a:r>
              <a:rPr lang="en-US"/>
              <a:t>Avoids looping to access data from each step.</a:t>
            </a:r>
            <a:endParaRPr/>
          </a:p>
          <a:p>
            <a:pPr indent="-320040" lvl="0" marL="457200" rtl="0" algn="l">
              <a:spcBef>
                <a:spcPts val="0"/>
              </a:spcBef>
              <a:spcAft>
                <a:spcPts val="0"/>
              </a:spcAft>
              <a:buSzPts val="1440"/>
              <a:buAutoNum type="arabicPeriod"/>
            </a:pPr>
            <a:r>
              <a:rPr lang="en-US"/>
              <a:t>Handles data collection and storage.</a:t>
            </a:r>
            <a:endParaRPr/>
          </a:p>
          <a:p>
            <a:pPr indent="-320040" lvl="0" marL="457200" rtl="0" algn="l">
              <a:spcBef>
                <a:spcPts val="0"/>
              </a:spcBef>
              <a:spcAft>
                <a:spcPts val="0"/>
              </a:spcAft>
              <a:buSzPts val="1440"/>
              <a:buAutoNum type="arabicPeriod"/>
            </a:pPr>
            <a:r>
              <a:rPr lang="en-US"/>
              <a:t>Stores 3 categories of data - </a:t>
            </a:r>
            <a:endParaRPr/>
          </a:p>
          <a:p>
            <a:pPr indent="-320040" lvl="0" marL="914400" rtl="0" algn="l">
              <a:spcBef>
                <a:spcPts val="0"/>
              </a:spcBef>
              <a:spcAft>
                <a:spcPts val="0"/>
              </a:spcAft>
              <a:buSzPts val="1440"/>
              <a:buChar char="-"/>
            </a:pPr>
            <a:r>
              <a:rPr lang="en-US"/>
              <a:t>Model level variables</a:t>
            </a:r>
            <a:endParaRPr/>
          </a:p>
          <a:p>
            <a:pPr indent="-320040" lvl="0" marL="914400" rtl="0" algn="l">
              <a:spcBef>
                <a:spcPts val="0"/>
              </a:spcBef>
              <a:spcAft>
                <a:spcPts val="0"/>
              </a:spcAft>
              <a:buSzPts val="1440"/>
              <a:buChar char="-"/>
            </a:pPr>
            <a:r>
              <a:rPr lang="en-US"/>
              <a:t>Agent level variables</a:t>
            </a:r>
            <a:endParaRPr/>
          </a:p>
          <a:p>
            <a:pPr indent="-320040" lvl="0" marL="914400" rtl="0" algn="l">
              <a:spcBef>
                <a:spcPts val="0"/>
              </a:spcBef>
              <a:spcAft>
                <a:spcPts val="0"/>
              </a:spcAft>
              <a:buSzPts val="1440"/>
              <a:buChar char="-"/>
            </a:pPr>
            <a:r>
              <a:rPr lang="en-US"/>
              <a:t>Tables</a:t>
            </a:r>
            <a:endParaRPr/>
          </a:p>
          <a:p>
            <a:pPr indent="-320040" lvl="0" marL="457200" rtl="0" algn="l">
              <a:spcBef>
                <a:spcPts val="0"/>
              </a:spcBef>
              <a:spcAft>
                <a:spcPts val="0"/>
              </a:spcAft>
              <a:buSzPts val="1440"/>
              <a:buAutoNum type="arabicPeriod"/>
            </a:pPr>
            <a:r>
              <a:rPr lang="en-US"/>
              <a:t>Model-level and agent-level variables are added to the datacollector along with functions for collecting them.</a:t>
            </a:r>
            <a:endParaRPr/>
          </a:p>
          <a:p>
            <a:pPr indent="-320040" lvl="0" marL="457200" rtl="0" algn="l">
              <a:spcBef>
                <a:spcPts val="0"/>
              </a:spcBef>
              <a:spcAft>
                <a:spcPts val="0"/>
              </a:spcAft>
              <a:buSzPts val="1440"/>
              <a:buAutoNum type="arabicPeriod"/>
            </a:pPr>
            <a:r>
              <a:rPr lang="en-US"/>
              <a:t>Model level collection function take model objects as input</a:t>
            </a:r>
            <a:endParaRPr/>
          </a:p>
          <a:p>
            <a:pPr indent="-320040" lvl="0" marL="457200" rtl="0" algn="l">
              <a:spcBef>
                <a:spcPts val="0"/>
              </a:spcBef>
              <a:spcAft>
                <a:spcPts val="0"/>
              </a:spcAft>
              <a:buSzPts val="1440"/>
              <a:buAutoNum type="arabicPeriod"/>
            </a:pPr>
            <a:r>
              <a:rPr lang="en-US"/>
              <a:t>Agent level collection function take agent object as input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cd40d88f51_0_14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DataCollector - Collect Method</a:t>
            </a:r>
            <a:endParaRPr/>
          </a:p>
        </p:txBody>
      </p:sp>
      <p:sp>
        <p:nvSpPr>
          <p:cNvPr id="313" name="Google Shape;313;gcd40d88f51_0_14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42900" lvl="0" marL="457200" rtl="0" algn="l">
              <a:spcBef>
                <a:spcPts val="1000"/>
              </a:spcBef>
              <a:spcAft>
                <a:spcPts val="0"/>
              </a:spcAft>
              <a:buSzPts val="1800"/>
              <a:buAutoNum type="arabicPeriod"/>
            </a:pPr>
            <a:r>
              <a:rPr lang="en-US">
                <a:solidFill>
                  <a:srgbClr val="404040"/>
                </a:solidFill>
              </a:rPr>
              <a:t>When the data collector’s </a:t>
            </a:r>
            <a:r>
              <a:rPr lang="en-US">
                <a:solidFill>
                  <a:srgbClr val="E74C3C"/>
                </a:solidFill>
              </a:rPr>
              <a:t>collect</a:t>
            </a:r>
            <a:r>
              <a:rPr lang="en-US">
                <a:solidFill>
                  <a:srgbClr val="404040"/>
                </a:solidFill>
              </a:rPr>
              <a:t> method is called, with a model object as its argument, it applies each model-level collection function to the model, and stores the results in a dictionary, associating the current value with the current step of the model. </a:t>
            </a:r>
            <a:endParaRPr>
              <a:solidFill>
                <a:srgbClr val="404040"/>
              </a:solidFill>
            </a:endParaRPr>
          </a:p>
          <a:p>
            <a:pPr indent="-342900" lvl="0" marL="457200" rtl="0" algn="l">
              <a:spcBef>
                <a:spcPts val="0"/>
              </a:spcBef>
              <a:spcAft>
                <a:spcPts val="0"/>
              </a:spcAft>
              <a:buSzPts val="1800"/>
              <a:buAutoNum type="arabicPeriod"/>
            </a:pPr>
            <a:r>
              <a:rPr lang="en-US">
                <a:solidFill>
                  <a:srgbClr val="404040"/>
                </a:solidFill>
              </a:rPr>
              <a:t>Similarly, the method applies each agent-level collection function to each agent currently in the schedule, associating the resulting value with the step of the model, and the agent’s </a:t>
            </a:r>
            <a:r>
              <a:rPr lang="en-US">
                <a:solidFill>
                  <a:srgbClr val="E74C3C"/>
                </a:solidFill>
              </a:rPr>
              <a:t>unique_id</a:t>
            </a:r>
            <a:r>
              <a:rPr lang="en-US">
                <a:solidFill>
                  <a:srgbClr val="404040"/>
                </a:solidFill>
              </a:rPr>
              <a:t>.</a:t>
            </a:r>
            <a:endParaRPr>
              <a:solidFill>
                <a:srgbClr val="404040"/>
              </a:solidFill>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cd40d88f51_0_15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DataCollector - Collect Method</a:t>
            </a:r>
            <a:endParaRPr/>
          </a:p>
        </p:txBody>
      </p:sp>
      <p:sp>
        <p:nvSpPr>
          <p:cNvPr id="319" name="Google Shape;319;gcd40d88f51_0_15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fontScale="47500"/>
          </a:bodyPr>
          <a:lstStyle/>
          <a:p>
            <a:pPr indent="-326628" lvl="0" marL="457200" rtl="0" algn="l">
              <a:spcBef>
                <a:spcPts val="1000"/>
              </a:spcBef>
              <a:spcAft>
                <a:spcPts val="0"/>
              </a:spcAft>
              <a:buSzPct val="100000"/>
              <a:buAutoNum type="arabicPeriod"/>
            </a:pPr>
            <a:r>
              <a:rPr lang="en-US" sz="3250">
                <a:solidFill>
                  <a:srgbClr val="3F3F3F"/>
                </a:solidFill>
              </a:rPr>
              <a:t>A DataCollector is instantiated with two dictionaries of reporter names and associated variable names or functions for each, one for each:</a:t>
            </a:r>
            <a:endParaRPr sz="3250">
              <a:solidFill>
                <a:srgbClr val="3F3F3F"/>
              </a:solidFill>
            </a:endParaRPr>
          </a:p>
          <a:p>
            <a:pPr indent="-326628" lvl="0" marL="914400" rtl="0" algn="l">
              <a:spcBef>
                <a:spcPts val="0"/>
              </a:spcBef>
              <a:spcAft>
                <a:spcPts val="0"/>
              </a:spcAft>
              <a:buClr>
                <a:srgbClr val="3F3F3F"/>
              </a:buClr>
              <a:buSzPct val="100000"/>
              <a:buChar char="-"/>
            </a:pPr>
            <a:r>
              <a:rPr lang="en-US" sz="3250">
                <a:solidFill>
                  <a:srgbClr val="3F3F3F"/>
                </a:solidFill>
              </a:rPr>
              <a:t>model-level data and one for agent-level data; </a:t>
            </a:r>
            <a:endParaRPr sz="3250">
              <a:solidFill>
                <a:srgbClr val="3F3F3F"/>
              </a:solidFill>
            </a:endParaRPr>
          </a:p>
          <a:p>
            <a:pPr indent="-326628" lvl="0" marL="914400" rtl="0" algn="l">
              <a:spcBef>
                <a:spcPts val="0"/>
              </a:spcBef>
              <a:spcAft>
                <a:spcPts val="0"/>
              </a:spcAft>
              <a:buClr>
                <a:srgbClr val="3F3F3F"/>
              </a:buClr>
              <a:buSzPct val="100000"/>
              <a:buChar char="-"/>
            </a:pPr>
            <a:r>
              <a:rPr lang="en-US" sz="3250">
                <a:solidFill>
                  <a:srgbClr val="3F3F3F"/>
                </a:solidFill>
              </a:rPr>
              <a:t>a third dictionary provides table names and columns. </a:t>
            </a:r>
            <a:endParaRPr sz="3250">
              <a:solidFill>
                <a:srgbClr val="3F3F3F"/>
              </a:solidFill>
            </a:endParaRPr>
          </a:p>
          <a:p>
            <a:pPr indent="-326628" lvl="0" marL="457200" rtl="0" algn="l">
              <a:spcBef>
                <a:spcPts val="0"/>
              </a:spcBef>
              <a:spcAft>
                <a:spcPts val="0"/>
              </a:spcAft>
              <a:buSzPct val="100000"/>
              <a:buAutoNum type="arabicPeriod"/>
            </a:pPr>
            <a:r>
              <a:rPr lang="en-US" sz="3250">
                <a:solidFill>
                  <a:srgbClr val="3F3F3F"/>
                </a:solidFill>
              </a:rPr>
              <a:t>Variable names are converted into functions which retrieve attributes of that name.</a:t>
            </a:r>
            <a:endParaRPr sz="3250">
              <a:solidFill>
                <a:srgbClr val="3F3F3F"/>
              </a:solidFill>
            </a:endParaRPr>
          </a:p>
          <a:p>
            <a:pPr indent="-326628" lvl="0" marL="457200" rtl="0" algn="l">
              <a:spcBef>
                <a:spcPts val="0"/>
              </a:spcBef>
              <a:spcAft>
                <a:spcPts val="0"/>
              </a:spcAft>
              <a:buSzPct val="100000"/>
              <a:buAutoNum type="arabicPeriod"/>
            </a:pPr>
            <a:r>
              <a:rPr lang="en-US" sz="3250">
                <a:solidFill>
                  <a:srgbClr val="3F3F3F"/>
                </a:solidFill>
              </a:rPr>
              <a:t>Datacollector function sketch: </a:t>
            </a:r>
            <a:endParaRPr sz="3250">
              <a:solidFill>
                <a:srgbClr val="3F3F3F"/>
              </a:solidFill>
            </a:endParaRPr>
          </a:p>
          <a:p>
            <a:pPr indent="0" lvl="0" marL="457200" rtl="0" algn="l">
              <a:spcBef>
                <a:spcPts val="1000"/>
              </a:spcBef>
              <a:spcAft>
                <a:spcPts val="0"/>
              </a:spcAft>
              <a:buNone/>
            </a:pPr>
            <a:r>
              <a:rPr lang="en-US" sz="3250">
                <a:solidFill>
                  <a:srgbClr val="3F3F3F"/>
                </a:solidFill>
              </a:rPr>
              <a:t>self.datacollector = DataCollector( model_reporters={"Model_name of your choice": model_value_at_each_step}, agent_reporters={"Agent_name_of_your_choice": agent_value_per_id_at_each_step})</a:t>
            </a:r>
            <a:endParaRPr sz="3250">
              <a:solidFill>
                <a:srgbClr val="3F3F3F"/>
              </a:solidFill>
            </a:endParaRPr>
          </a:p>
          <a:p>
            <a:pPr indent="-326628" lvl="0" marL="457200" rtl="0" algn="l">
              <a:spcBef>
                <a:spcPts val="1000"/>
              </a:spcBef>
              <a:spcAft>
                <a:spcPts val="0"/>
              </a:spcAft>
              <a:buSzPct val="100000"/>
              <a:buAutoNum type="arabicPeriod"/>
            </a:pPr>
            <a:r>
              <a:rPr lang="en-US" sz="3250">
                <a:solidFill>
                  <a:srgbClr val="3F3F3F"/>
                </a:solidFill>
              </a:rPr>
              <a:t>Exploring DataCollector: </a:t>
            </a:r>
            <a:endParaRPr sz="3250">
              <a:solidFill>
                <a:srgbClr val="3F3F3F"/>
              </a:solidFill>
            </a:endParaRPr>
          </a:p>
          <a:p>
            <a:pPr indent="0" lvl="0" marL="457200" rtl="0" algn="l">
              <a:spcBef>
                <a:spcPts val="1000"/>
              </a:spcBef>
              <a:spcAft>
                <a:spcPts val="0"/>
              </a:spcAft>
              <a:buNone/>
            </a:pPr>
            <a:r>
              <a:rPr lang="en-US" u="sng">
                <a:solidFill>
                  <a:schemeClr val="hlink"/>
                </a:solidFill>
                <a:hlinkClick r:id="rId3"/>
              </a:rPr>
              <a:t>https://mesa.readthedocs.io/en/master/_modules/datacollection.html</a:t>
            </a:r>
            <a:endParaRPr>
              <a:solidFill>
                <a:srgbClr val="3F3F3F"/>
              </a:solidFill>
            </a:endParaRPr>
          </a:p>
          <a:p>
            <a:pPr indent="0" lvl="0" marL="457200" rtl="0" algn="l">
              <a:spcBef>
                <a:spcPts val="1000"/>
              </a:spcBef>
              <a:spcAft>
                <a:spcPts val="0"/>
              </a:spcAft>
              <a:buNone/>
            </a:pPr>
            <a:r>
              <a:t/>
            </a:r>
            <a:endParaRPr>
              <a:solidFill>
                <a:srgbClr val="3F3F3F"/>
              </a:solidFill>
            </a:endParaRPr>
          </a:p>
          <a:p>
            <a:pPr indent="0" lvl="0" marL="457200" rtl="0" algn="l">
              <a:spcBef>
                <a:spcPts val="1000"/>
              </a:spcBef>
              <a:spcAft>
                <a:spcPts val="0"/>
              </a:spcAft>
              <a:buNone/>
            </a:pPr>
            <a:r>
              <a:t/>
            </a:r>
            <a:endParaRPr>
              <a:solidFill>
                <a:srgbClr val="3F3F3F"/>
              </a:solidFill>
            </a:endParaRPr>
          </a:p>
          <a:p>
            <a:pPr indent="0" lvl="0" marL="457200" rtl="0" algn="l">
              <a:spcBef>
                <a:spcPts val="1000"/>
              </a:spcBef>
              <a:spcAft>
                <a:spcPts val="0"/>
              </a:spcAft>
              <a:buNone/>
            </a:pPr>
            <a:r>
              <a:t/>
            </a:r>
            <a:endParaRPr>
              <a:solidFill>
                <a:srgbClr val="404040"/>
              </a:solidFill>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cd40d88f51_0_16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BatchRunner</a:t>
            </a:r>
            <a:endParaRPr/>
          </a:p>
        </p:txBody>
      </p:sp>
      <p:sp>
        <p:nvSpPr>
          <p:cNvPr id="325" name="Google Shape;325;gcd40d88f51_0_16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42900" lvl="0" marL="457200" marR="114300" rtl="0" algn="l">
              <a:lnSpc>
                <a:spcPct val="140000"/>
              </a:lnSpc>
              <a:spcBef>
                <a:spcPts val="0"/>
              </a:spcBef>
              <a:spcAft>
                <a:spcPts val="0"/>
              </a:spcAft>
              <a:buSzPts val="1800"/>
              <a:buFont typeface="Trebuchet MS"/>
              <a:buAutoNum type="arabicPeriod"/>
            </a:pPr>
            <a:r>
              <a:rPr lang="en-US">
                <a:solidFill>
                  <a:srgbClr val="3F3F3F"/>
                </a:solidFill>
              </a:rPr>
              <a:t>A single class to manage a batch run or parameter sweep of a given model.</a:t>
            </a:r>
            <a:endParaRPr>
              <a:solidFill>
                <a:srgbClr val="3F3F3F"/>
              </a:solidFill>
            </a:endParaRPr>
          </a:p>
          <a:p>
            <a:pPr indent="-342900" lvl="0" marL="457200" rtl="0" algn="l">
              <a:spcBef>
                <a:spcPts val="0"/>
              </a:spcBef>
              <a:spcAft>
                <a:spcPts val="0"/>
              </a:spcAft>
              <a:buSzPts val="1800"/>
              <a:buAutoNum type="arabicPeriod"/>
            </a:pPr>
            <a:r>
              <a:rPr lang="en-US"/>
              <a:t>Provides method to run your model with specific parameters multiple times.</a:t>
            </a:r>
            <a:endParaRPr/>
          </a:p>
          <a:p>
            <a:pPr indent="-342900" lvl="0" marL="457200" rtl="0" algn="l">
              <a:spcBef>
                <a:spcPts val="0"/>
              </a:spcBef>
              <a:spcAft>
                <a:spcPts val="0"/>
              </a:spcAft>
              <a:buSzPts val="1800"/>
              <a:buAutoNum type="arabicPeriod"/>
            </a:pPr>
            <a:r>
              <a:rPr lang="en-US"/>
              <a:t>Avoids the execution of for loop.</a:t>
            </a:r>
            <a:endParaRPr/>
          </a:p>
          <a:p>
            <a:pPr indent="-342900" lvl="0" marL="457200" rtl="0" algn="l">
              <a:spcBef>
                <a:spcPts val="0"/>
              </a:spcBef>
              <a:spcAft>
                <a:spcPts val="0"/>
              </a:spcAft>
              <a:buSzPts val="1800"/>
              <a:buFont typeface="Trebuchet MS"/>
              <a:buAutoNum type="arabicPeriod"/>
            </a:pPr>
            <a:r>
              <a:rPr lang="en-US">
                <a:solidFill>
                  <a:srgbClr val="3F3F3F"/>
                </a:solidFill>
              </a:rPr>
              <a:t>run_all() -&gt; runs the model at all parameter combinations and store results.</a:t>
            </a:r>
            <a:endParaRPr>
              <a:solidFill>
                <a:srgbClr val="3F3F3F"/>
              </a:solidFill>
            </a:endParaRPr>
          </a:p>
          <a:p>
            <a:pPr indent="-342900" lvl="0" marL="457200" rtl="0" algn="l">
              <a:spcBef>
                <a:spcPts val="0"/>
              </a:spcBef>
              <a:spcAft>
                <a:spcPts val="0"/>
              </a:spcAft>
              <a:buSzPts val="1800"/>
              <a:buFont typeface="Trebuchet MS"/>
              <a:buAutoNum type="arabicPeriod"/>
            </a:pPr>
            <a:r>
              <a:rPr lang="en-US">
                <a:solidFill>
                  <a:srgbClr val="404040"/>
                </a:solidFill>
              </a:rPr>
              <a:t>self.running variable enables conditional shut off of the model once a condition is met. </a:t>
            </a:r>
            <a:endParaRPr>
              <a:solidFill>
                <a:srgbClr val="3F3F3F"/>
              </a:solidFill>
            </a:endParaRPr>
          </a:p>
          <a:p>
            <a:pPr indent="-342900" lvl="0" marL="457200" rtl="0" algn="l">
              <a:spcBef>
                <a:spcPts val="0"/>
              </a:spcBef>
              <a:spcAft>
                <a:spcPts val="0"/>
              </a:spcAft>
              <a:buSzPts val="1800"/>
              <a:buAutoNum type="arabicPeriod"/>
            </a:pPr>
            <a:r>
              <a:rPr lang="en-US">
                <a:solidFill>
                  <a:srgbClr val="3F3F3F"/>
                </a:solidFill>
              </a:rPr>
              <a:t>Exploring BatchRunner:</a:t>
            </a:r>
            <a:endParaRPr>
              <a:solidFill>
                <a:srgbClr val="3F3F3F"/>
              </a:solidFill>
            </a:endParaRPr>
          </a:p>
          <a:p>
            <a:pPr indent="0" lvl="0" marL="457200" rtl="0" algn="l">
              <a:spcBef>
                <a:spcPts val="1000"/>
              </a:spcBef>
              <a:spcAft>
                <a:spcPts val="0"/>
              </a:spcAft>
              <a:buNone/>
            </a:pPr>
            <a:r>
              <a:rPr lang="en-US" u="sng">
                <a:solidFill>
                  <a:schemeClr val="hlink"/>
                </a:solidFill>
                <a:hlinkClick r:id="rId3"/>
              </a:rPr>
              <a:t>https://mesa.readthedocs.io/en/master/_modules/mesa/batchrunner.html</a:t>
            </a:r>
            <a:endParaRPr>
              <a:solidFill>
                <a:srgbClr val="3F3F3F"/>
              </a:solidFill>
            </a:endParaRPr>
          </a:p>
          <a:p>
            <a:pPr indent="0" lvl="0" marL="457200" rtl="0" algn="l">
              <a:spcBef>
                <a:spcPts val="1000"/>
              </a:spcBef>
              <a:spcAft>
                <a:spcPts val="0"/>
              </a:spcAft>
              <a:buNone/>
            </a:pPr>
            <a:r>
              <a:t/>
            </a:r>
            <a:endParaRPr>
              <a:solidFill>
                <a:srgbClr val="3F3F3F"/>
              </a:solidFill>
            </a:endParaRPr>
          </a:p>
          <a:p>
            <a:pPr indent="0" lvl="0" marL="0" rtl="0" algn="l">
              <a:spcBef>
                <a:spcPts val="1000"/>
              </a:spcBef>
              <a:spcAft>
                <a:spcPts val="0"/>
              </a:spcAft>
              <a:buNone/>
            </a:pPr>
            <a:r>
              <a:t/>
            </a:r>
            <a:endParaRPr>
              <a:solidFill>
                <a:srgbClr val="3F3F3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4"/>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55" name="Google Shape;155;p4"/>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Modeling includes the process of mapping the problem from the real world to its model in the world of models, – the process of abstraction, – model analysis and optimization, and mapping the solution back to the real system. Earth Model</a:t>
            </a:r>
            <a:endParaRPr/>
          </a:p>
          <a:p>
            <a:pPr indent="0" lvl="0" marL="0" rtl="0" algn="l">
              <a:spcBef>
                <a:spcPts val="1000"/>
              </a:spcBef>
              <a:spcAft>
                <a:spcPts val="0"/>
              </a:spcAft>
              <a:buSzPts val="1440"/>
              <a:buNone/>
            </a:pPr>
            <a:br>
              <a:rPr lang="en-US"/>
            </a:br>
            <a:endParaRPr/>
          </a:p>
        </p:txBody>
      </p:sp>
      <p:pic>
        <p:nvPicPr>
          <p:cNvPr id="156" name="Google Shape;156;p4"/>
          <p:cNvPicPr preferRelativeResize="0"/>
          <p:nvPr/>
        </p:nvPicPr>
        <p:blipFill rotWithShape="1">
          <a:blip r:embed="rId3">
            <a:alphaModFix/>
          </a:blip>
          <a:srcRect b="0" l="0" r="0" t="0"/>
          <a:stretch/>
        </p:blipFill>
        <p:spPr>
          <a:xfrm>
            <a:off x="677334" y="3026382"/>
            <a:ext cx="3681381" cy="3014980"/>
          </a:xfrm>
          <a:prstGeom prst="rect">
            <a:avLst/>
          </a:prstGeom>
          <a:noFill/>
          <a:ln>
            <a:noFill/>
          </a:ln>
        </p:spPr>
      </p:pic>
      <p:pic>
        <p:nvPicPr>
          <p:cNvPr id="157" name="Google Shape;157;p4"/>
          <p:cNvPicPr preferRelativeResize="0"/>
          <p:nvPr/>
        </p:nvPicPr>
        <p:blipFill rotWithShape="1">
          <a:blip r:embed="rId4">
            <a:alphaModFix/>
          </a:blip>
          <a:srcRect b="0" l="0" r="0" t="0"/>
          <a:stretch/>
        </p:blipFill>
        <p:spPr>
          <a:xfrm>
            <a:off x="4358715" y="3451702"/>
            <a:ext cx="4925546" cy="281984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gcd40d88f51_0_11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Case Study 1: Boltzmann’s Wealth Distribution</a:t>
            </a:r>
            <a:endParaRPr/>
          </a:p>
        </p:txBody>
      </p:sp>
      <p:sp>
        <p:nvSpPr>
          <p:cNvPr id="331" name="Google Shape;331;gcd40d88f51_0_115"/>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320040" lvl="0" marL="457200" rtl="0" algn="l">
              <a:spcBef>
                <a:spcPts val="1000"/>
              </a:spcBef>
              <a:spcAft>
                <a:spcPts val="0"/>
              </a:spcAft>
              <a:buSzPts val="1440"/>
              <a:buAutoNum type="arabicPeriod"/>
            </a:pPr>
            <a:r>
              <a:rPr lang="en-US"/>
              <a:t>The equilibrium statistical mechanics is based on the Boltzmann–Gibbs law, which states that the probability distribution function (PDF) of energy ε is </a:t>
            </a:r>
            <a:endParaRPr/>
          </a:p>
          <a:p>
            <a:pPr indent="0" lvl="0" marL="457200" rtl="0" algn="l">
              <a:spcBef>
                <a:spcPts val="1000"/>
              </a:spcBef>
              <a:spcAft>
                <a:spcPts val="0"/>
              </a:spcAft>
              <a:buNone/>
            </a:pPr>
            <a:r>
              <a:rPr lang="en-US"/>
              <a:t>P(ε) = Ce−ε/T,</a:t>
            </a:r>
            <a:endParaRPr/>
          </a:p>
          <a:p>
            <a:pPr indent="0" lvl="0" marL="457200" rtl="0" algn="l">
              <a:spcBef>
                <a:spcPts val="1000"/>
              </a:spcBef>
              <a:spcAft>
                <a:spcPts val="0"/>
              </a:spcAft>
              <a:buNone/>
            </a:pPr>
            <a:r>
              <a:rPr lang="en-US"/>
              <a:t>where T is the temperature, and C is a normalizing constant. The main ingredient in the textbook derivation of the Boltzmann-Gibbs law is conservation of energy. </a:t>
            </a:r>
            <a:endParaRPr/>
          </a:p>
          <a:p>
            <a:pPr indent="-320040" lvl="0" marL="457200" rtl="0" algn="l">
              <a:spcBef>
                <a:spcPts val="1000"/>
              </a:spcBef>
              <a:spcAft>
                <a:spcPts val="0"/>
              </a:spcAft>
              <a:buSzPts val="1440"/>
              <a:buAutoNum type="arabicPeriod"/>
            </a:pPr>
            <a:r>
              <a:rPr lang="en-US"/>
              <a:t>When two economic agents make a transaction, some amount of money is transferred from one agent to another, but the sum of their monies before and after transaction is the same: m1 + m2 = m</a:t>
            </a:r>
            <a:r>
              <a:rPr lang="en-US"/>
              <a:t>′</a:t>
            </a:r>
            <a:r>
              <a:rPr lang="en-US"/>
              <a:t>1 + m′2</a:t>
            </a:r>
            <a:endParaRPr/>
          </a:p>
          <a:p>
            <a:pPr indent="-320040" lvl="0" marL="457200" rtl="0" algn="l">
              <a:spcBef>
                <a:spcPts val="0"/>
              </a:spcBef>
              <a:spcAft>
                <a:spcPts val="0"/>
              </a:spcAft>
              <a:buSzPts val="1440"/>
              <a:buAutoNum type="arabicPeriod"/>
            </a:pPr>
            <a:r>
              <a:rPr lang="en-US"/>
              <a:t>So, money is locally conserved in interactions between agents. Then, by analogy with statistical physics, one may expect that the equilibrium PDF of money m in a closed system of agents has the Boltzmann-Gibbs form P(m) =e−m/T /T, where T is the effective “money temperature” equal to the average amount of money per agent.</a:t>
            </a:r>
            <a:endParaRPr/>
          </a:p>
          <a:p>
            <a:pPr indent="0" lvl="0" marL="0" rtl="0" algn="l">
              <a:spcBef>
                <a:spcPts val="100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cd40d88f51_0_122"/>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- 3</a:t>
            </a:r>
            <a:endParaRPr/>
          </a:p>
          <a:p>
            <a:pPr indent="0" lvl="0" marL="0" rtl="0" algn="l">
              <a:spcBef>
                <a:spcPts val="0"/>
              </a:spcBef>
              <a:spcAft>
                <a:spcPts val="0"/>
              </a:spcAft>
              <a:buClr>
                <a:schemeClr val="accent1"/>
              </a:buClr>
              <a:buSzPts val="3600"/>
              <a:buFont typeface="Trebuchet MS"/>
              <a:buNone/>
            </a:pPr>
            <a:r>
              <a:t/>
            </a:r>
            <a:endParaRPr/>
          </a:p>
        </p:txBody>
      </p:sp>
      <p:sp>
        <p:nvSpPr>
          <p:cNvPr id="337" name="Google Shape;337;gcd40d88f51_0_122"/>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Building a sample model</a:t>
            </a:r>
            <a:endParaRPr/>
          </a:p>
          <a:p>
            <a:pPr indent="0" lvl="0" marL="0" rtl="0" algn="l">
              <a:spcBef>
                <a:spcPts val="1000"/>
              </a:spcBef>
              <a:spcAft>
                <a:spcPts val="0"/>
              </a:spcAft>
              <a:buSzPts val="1440"/>
              <a:buNone/>
            </a:pPr>
            <a:r>
              <a:rPr lang="en-US"/>
              <a:t>Datacollector</a:t>
            </a:r>
            <a:endParaRPr/>
          </a:p>
          <a:p>
            <a:pPr indent="0" lvl="0" marL="0" rtl="0" algn="l">
              <a:spcBef>
                <a:spcPts val="1000"/>
              </a:spcBef>
              <a:spcAft>
                <a:spcPts val="0"/>
              </a:spcAft>
              <a:buSzPts val="1440"/>
              <a:buNone/>
            </a:pPr>
            <a:r>
              <a:rPr lang="en-US"/>
              <a:t>Batchrunner</a:t>
            </a:r>
            <a:endParaRPr/>
          </a:p>
        </p:txBody>
      </p:sp>
      <p:sp>
        <p:nvSpPr>
          <p:cNvPr id="338" name="Google Shape;338;gcd40d88f51_0_122"/>
          <p:cNvSpPr txBox="1"/>
          <p:nvPr/>
        </p:nvSpPr>
        <p:spPr>
          <a:xfrm>
            <a:off x="1890125" y="4081350"/>
            <a:ext cx="70923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dk1"/>
                </a:solidFill>
                <a:latin typeface="Trebuchet MS"/>
                <a:ea typeface="Trebuchet MS"/>
                <a:cs typeface="Trebuchet MS"/>
                <a:sym typeface="Trebuchet MS"/>
              </a:rPr>
              <a:t>Working through the example provided by Mesa documentation</a:t>
            </a:r>
            <a:endParaRPr sz="3600">
              <a:solidFill>
                <a:schemeClr val="dk1"/>
              </a:solidFill>
              <a:latin typeface="Trebuchet MS"/>
              <a:ea typeface="Trebuchet MS"/>
              <a:cs typeface="Trebuchet MS"/>
              <a:sym typeface="Trebuchet MS"/>
            </a:endParaRPr>
          </a:p>
          <a:p>
            <a:pPr indent="0" lvl="0" marL="0" rtl="0" algn="l">
              <a:spcBef>
                <a:spcPts val="0"/>
              </a:spcBef>
              <a:spcAft>
                <a:spcPts val="0"/>
              </a:spcAft>
              <a:buNone/>
            </a:pPr>
            <a:r>
              <a:t/>
            </a:r>
            <a:endParaRPr sz="3600">
              <a:latin typeface="Trebuchet MS"/>
              <a:ea typeface="Trebuchet MS"/>
              <a:cs typeface="Trebuchet MS"/>
              <a:sym typeface="Trebuchet M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cd40d88f51_0_130"/>
          <p:cNvSpPr txBox="1"/>
          <p:nvPr>
            <p:ph type="ctrTitle"/>
          </p:nvPr>
        </p:nvSpPr>
        <p:spPr>
          <a:xfrm>
            <a:off x="1507067" y="2404534"/>
            <a:ext cx="7767000" cy="1646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r>
              <a:rPr lang="en-US"/>
              <a:t>DAY 2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gcd40d88f51_0_19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Visualizations</a:t>
            </a:r>
            <a:endParaRPr/>
          </a:p>
        </p:txBody>
      </p:sp>
      <p:sp>
        <p:nvSpPr>
          <p:cNvPr id="349" name="Google Shape;349;gcd40d88f51_0_190"/>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320040" lvl="0" marL="457200" rtl="0" algn="l">
              <a:spcBef>
                <a:spcPts val="1000"/>
              </a:spcBef>
              <a:spcAft>
                <a:spcPts val="0"/>
              </a:spcAft>
              <a:buSzPts val="1440"/>
              <a:buAutoNum type="arabicPeriod"/>
            </a:pPr>
            <a:r>
              <a:rPr lang="en-US"/>
              <a:t>Mesa provides built-in components that allows you to create an interactive visualization of the model.</a:t>
            </a:r>
            <a:endParaRPr/>
          </a:p>
          <a:p>
            <a:pPr indent="-320040" lvl="0" marL="457200" rtl="0" algn="l">
              <a:spcBef>
                <a:spcPts val="0"/>
              </a:spcBef>
              <a:spcAft>
                <a:spcPts val="0"/>
              </a:spcAft>
              <a:buSzPts val="1440"/>
              <a:buAutoNum type="arabicPeriod"/>
            </a:pPr>
            <a:r>
              <a:rPr lang="en-US"/>
              <a:t>Launches a web-browser to visualize the application.</a:t>
            </a:r>
            <a:endParaRPr/>
          </a:p>
          <a:p>
            <a:pPr indent="-320040" lvl="0" marL="457200" rtl="0" algn="l">
              <a:spcBef>
                <a:spcPts val="0"/>
              </a:spcBef>
              <a:spcAft>
                <a:spcPts val="0"/>
              </a:spcAft>
              <a:buSzPts val="1440"/>
              <a:buAutoNum type="arabicPeriod"/>
            </a:pPr>
            <a:r>
              <a:rPr lang="en-US"/>
              <a:t>Runs the model and turns each step into JSON object.</a:t>
            </a:r>
            <a:endParaRPr/>
          </a:p>
          <a:p>
            <a:pPr indent="-342900" lvl="0" marL="457200" rtl="0" algn="l">
              <a:spcBef>
                <a:spcPts val="0"/>
              </a:spcBef>
              <a:spcAft>
                <a:spcPts val="0"/>
              </a:spcAft>
              <a:buSzPts val="1800"/>
              <a:buFont typeface="Trebuchet MS"/>
              <a:buAutoNum type="arabicPeriod"/>
            </a:pPr>
            <a:r>
              <a:rPr lang="en-US">
                <a:solidFill>
                  <a:srgbClr val="404040"/>
                </a:solidFill>
              </a:rPr>
              <a:t>A visualization is built up of a few different modules: </a:t>
            </a:r>
            <a:endParaRPr>
              <a:solidFill>
                <a:srgbClr val="404040"/>
              </a:solidFill>
            </a:endParaRPr>
          </a:p>
          <a:p>
            <a:pPr indent="-320040" lvl="0" marL="914400" rtl="0" algn="l">
              <a:spcBef>
                <a:spcPts val="0"/>
              </a:spcBef>
              <a:spcAft>
                <a:spcPts val="0"/>
              </a:spcAft>
              <a:buClr>
                <a:srgbClr val="404040"/>
              </a:buClr>
              <a:buSzPts val="1440"/>
              <a:buChar char="-"/>
            </a:pPr>
            <a:r>
              <a:rPr lang="en-US">
                <a:solidFill>
                  <a:srgbClr val="404040"/>
                </a:solidFill>
              </a:rPr>
              <a:t>module for drawing agents on a grid.</a:t>
            </a:r>
            <a:endParaRPr>
              <a:solidFill>
                <a:srgbClr val="404040"/>
              </a:solidFill>
            </a:endParaRPr>
          </a:p>
          <a:p>
            <a:pPr indent="-320040" lvl="0" marL="914400" rtl="0" algn="l">
              <a:spcBef>
                <a:spcPts val="0"/>
              </a:spcBef>
              <a:spcAft>
                <a:spcPts val="0"/>
              </a:spcAft>
              <a:buClr>
                <a:srgbClr val="404040"/>
              </a:buClr>
              <a:buSzPts val="1440"/>
              <a:buChar char="-"/>
            </a:pPr>
            <a:r>
              <a:rPr lang="en-US">
                <a:solidFill>
                  <a:srgbClr val="404040"/>
                </a:solidFill>
              </a:rPr>
              <a:t>module for drawing a chart of some variable. </a:t>
            </a:r>
            <a:endParaRPr>
              <a:solidFill>
                <a:srgbClr val="404040"/>
              </a:solidFill>
            </a:endParaRPr>
          </a:p>
          <a:p>
            <a:pPr indent="-320040" lvl="0" marL="914400" rtl="0" algn="l">
              <a:spcBef>
                <a:spcPts val="0"/>
              </a:spcBef>
              <a:spcAft>
                <a:spcPts val="0"/>
              </a:spcAft>
              <a:buClr>
                <a:srgbClr val="404040"/>
              </a:buClr>
              <a:buSzPts val="1440"/>
              <a:buChar char="-"/>
            </a:pPr>
            <a:r>
              <a:rPr lang="en-US">
                <a:solidFill>
                  <a:srgbClr val="404040"/>
                </a:solidFill>
              </a:rPr>
              <a:t>modules can be created to build your own visualization</a:t>
            </a:r>
            <a:endParaRPr>
              <a:solidFill>
                <a:srgbClr val="404040"/>
              </a:solidFill>
            </a:endParaRPr>
          </a:p>
          <a:p>
            <a:pPr indent="-320040" lvl="0" marL="457200" rtl="0" algn="l">
              <a:spcBef>
                <a:spcPts val="0"/>
              </a:spcBef>
              <a:spcAft>
                <a:spcPts val="0"/>
              </a:spcAft>
              <a:buClr>
                <a:srgbClr val="404040"/>
              </a:buClr>
              <a:buSzPts val="1440"/>
              <a:buAutoNum type="arabicPeriod"/>
            </a:pPr>
            <a:r>
              <a:rPr lang="en-US">
                <a:solidFill>
                  <a:srgbClr val="404040"/>
                </a:solidFill>
              </a:rPr>
              <a:t>Each module has a </a:t>
            </a:r>
            <a:endParaRPr>
              <a:solidFill>
                <a:srgbClr val="404040"/>
              </a:solidFill>
            </a:endParaRPr>
          </a:p>
          <a:p>
            <a:pPr indent="-320040" lvl="0" marL="457200" rtl="0" algn="l">
              <a:spcBef>
                <a:spcPts val="0"/>
              </a:spcBef>
              <a:spcAft>
                <a:spcPts val="0"/>
              </a:spcAft>
              <a:buClr>
                <a:srgbClr val="404040"/>
              </a:buClr>
              <a:buSzPts val="1440"/>
              <a:buChar char="-"/>
            </a:pPr>
            <a:r>
              <a:rPr lang="en-US">
                <a:solidFill>
                  <a:srgbClr val="404040"/>
                </a:solidFill>
              </a:rPr>
              <a:t>Python part -  runs on the server and turns a model state into JSON data;</a:t>
            </a:r>
            <a:endParaRPr>
              <a:solidFill>
                <a:srgbClr val="404040"/>
              </a:solidFill>
            </a:endParaRPr>
          </a:p>
          <a:p>
            <a:pPr indent="-320040" lvl="0" marL="457200" rtl="0" algn="l">
              <a:spcBef>
                <a:spcPts val="0"/>
              </a:spcBef>
              <a:spcAft>
                <a:spcPts val="0"/>
              </a:spcAft>
              <a:buClr>
                <a:srgbClr val="404040"/>
              </a:buClr>
              <a:buSzPts val="1440"/>
              <a:buChar char="-"/>
            </a:pPr>
            <a:r>
              <a:rPr lang="en-US">
                <a:solidFill>
                  <a:srgbClr val="404040"/>
                </a:solidFill>
              </a:rPr>
              <a:t>JavaScript side - takes that JSON data and draws it in the browser window.</a:t>
            </a:r>
            <a:endParaRPr>
              <a:solidFill>
                <a:srgbClr val="404040"/>
              </a:solidFill>
            </a:endParaRPr>
          </a:p>
          <a:p>
            <a:pPr indent="-320040" lvl="0" marL="457200" rtl="0" algn="l">
              <a:spcBef>
                <a:spcPts val="0"/>
              </a:spcBef>
              <a:spcAft>
                <a:spcPts val="0"/>
              </a:spcAft>
              <a:buClr>
                <a:srgbClr val="404040"/>
              </a:buClr>
              <a:buSzPts val="1440"/>
              <a:buAutoNum type="arabicPeriod"/>
            </a:pPr>
            <a:r>
              <a:rPr lang="en-US">
                <a:solidFill>
                  <a:srgbClr val="404040"/>
                </a:solidFill>
              </a:rPr>
              <a:t>Exploring Mesa’s visualization:</a:t>
            </a:r>
            <a:endParaRPr>
              <a:solidFill>
                <a:srgbClr val="404040"/>
              </a:solidFill>
            </a:endParaRPr>
          </a:p>
          <a:p>
            <a:pPr indent="0" lvl="0" marL="457200" rtl="0" algn="l">
              <a:spcBef>
                <a:spcPts val="1000"/>
              </a:spcBef>
              <a:spcAft>
                <a:spcPts val="0"/>
              </a:spcAft>
              <a:buNone/>
            </a:pPr>
            <a:r>
              <a:rPr lang="en-US" u="sng">
                <a:solidFill>
                  <a:schemeClr val="hlink"/>
                </a:solidFill>
                <a:hlinkClick r:id="rId3"/>
              </a:rPr>
              <a:t>https://mesa.readthedocs.io/en/master/_modules/index.html</a:t>
            </a:r>
            <a:endParaRPr>
              <a:solidFill>
                <a:srgbClr val="404040"/>
              </a:solidFill>
            </a:endParaRPr>
          </a:p>
          <a:p>
            <a:pPr indent="0" lvl="0" marL="457200" rtl="0" algn="l">
              <a:spcBef>
                <a:spcPts val="1000"/>
              </a:spcBef>
              <a:spcAft>
                <a:spcPts val="0"/>
              </a:spcAft>
              <a:buNone/>
            </a:pPr>
            <a:r>
              <a:t/>
            </a:r>
            <a:endParaRPr>
              <a:solidFill>
                <a:srgbClr val="404040"/>
              </a:solidFill>
            </a:endParaRPr>
          </a:p>
          <a:p>
            <a:pPr indent="0" lvl="0" marL="457200" rtl="0" algn="l">
              <a:spcBef>
                <a:spcPts val="1000"/>
              </a:spcBef>
              <a:spcAft>
                <a:spcPts val="0"/>
              </a:spcAft>
              <a:buNone/>
            </a:pPr>
            <a:r>
              <a:rPr lang="en-US">
                <a:solidFill>
                  <a:srgbClr val="404040"/>
                </a:solidFill>
              </a:rPr>
              <a:t>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gcd40d88f51_0_19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Exercise - 4</a:t>
            </a:r>
            <a:endParaRPr/>
          </a:p>
        </p:txBody>
      </p:sp>
      <p:sp>
        <p:nvSpPr>
          <p:cNvPr id="355" name="Google Shape;355;gcd40d88f51_0_196"/>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320040" lvl="0" marL="457200" rtl="0" algn="l">
              <a:spcBef>
                <a:spcPts val="1000"/>
              </a:spcBef>
              <a:spcAft>
                <a:spcPts val="0"/>
              </a:spcAft>
              <a:buClr>
                <a:srgbClr val="404040"/>
              </a:buClr>
              <a:buSzPts val="1440"/>
              <a:buChar char="-"/>
            </a:pPr>
            <a:r>
              <a:rPr lang="en-US"/>
              <a:t>Create a visualization for boltzmann wealth distribution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gcd40d88f51_0_17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Case Study 2: Forecasting the outcome of pandemic</a:t>
            </a:r>
            <a:endParaRPr/>
          </a:p>
        </p:txBody>
      </p:sp>
      <p:sp>
        <p:nvSpPr>
          <p:cNvPr id="361" name="Google Shape;361;gcd40d88f51_0_17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solidFill>
                  <a:srgbClr val="3F3F3F"/>
                </a:solidFill>
              </a:rPr>
              <a:t>A traditional framework for infectious disease spread is the so-called </a:t>
            </a:r>
            <a:r>
              <a:rPr lang="en-US" u="sng">
                <a:solidFill>
                  <a:srgbClr val="3F3F3F"/>
                </a:solidFill>
                <a:hlinkClick r:id="rId3">
                  <a:extLst>
                    <a:ext uri="{A12FA001-AC4F-418D-AE19-62706E023703}">
                      <ahyp:hlinkClr val="tx"/>
                    </a:ext>
                  </a:extLst>
                </a:hlinkClick>
              </a:rPr>
              <a:t>SIR model</a:t>
            </a:r>
            <a:r>
              <a:rPr lang="en-US">
                <a:solidFill>
                  <a:srgbClr val="3F3F3F"/>
                </a:solidFill>
              </a:rPr>
              <a:t>, dividing a population into:</a:t>
            </a:r>
            <a:endParaRPr>
              <a:solidFill>
                <a:srgbClr val="3F3F3F"/>
              </a:solidFill>
            </a:endParaRPr>
          </a:p>
          <a:p>
            <a:pPr indent="0" lvl="0" marL="0" rtl="0" algn="l">
              <a:spcBef>
                <a:spcPts val="1000"/>
              </a:spcBef>
              <a:spcAft>
                <a:spcPts val="0"/>
              </a:spcAft>
              <a:buNone/>
            </a:pPr>
            <a:r>
              <a:rPr lang="en-US">
                <a:solidFill>
                  <a:srgbClr val="3F3F3F"/>
                </a:solidFill>
              </a:rPr>
              <a:t>- susceptible (S)</a:t>
            </a:r>
            <a:endParaRPr>
              <a:solidFill>
                <a:srgbClr val="3F3F3F"/>
              </a:solidFill>
            </a:endParaRPr>
          </a:p>
          <a:p>
            <a:pPr indent="0" lvl="0" marL="0" rtl="0" algn="l">
              <a:spcBef>
                <a:spcPts val="1000"/>
              </a:spcBef>
              <a:spcAft>
                <a:spcPts val="0"/>
              </a:spcAft>
              <a:buNone/>
            </a:pPr>
            <a:r>
              <a:rPr lang="en-US">
                <a:solidFill>
                  <a:srgbClr val="3F3F3F"/>
                </a:solidFill>
              </a:rPr>
              <a:t>- infectious (I) </a:t>
            </a:r>
            <a:endParaRPr>
              <a:solidFill>
                <a:srgbClr val="3F3F3F"/>
              </a:solidFill>
            </a:endParaRPr>
          </a:p>
          <a:p>
            <a:pPr indent="0" lvl="0" marL="0" rtl="0" algn="l">
              <a:spcBef>
                <a:spcPts val="1000"/>
              </a:spcBef>
              <a:spcAft>
                <a:spcPts val="0"/>
              </a:spcAft>
              <a:buNone/>
            </a:pPr>
            <a:r>
              <a:rPr lang="en-US">
                <a:solidFill>
                  <a:srgbClr val="3F3F3F"/>
                </a:solidFill>
              </a:rPr>
              <a:t>- recovered/removed</a:t>
            </a:r>
            <a:endParaRPr>
              <a:solidFill>
                <a:srgbClr val="3F3F3F"/>
              </a:solidFill>
            </a:endParaRPr>
          </a:p>
          <a:p>
            <a:pPr indent="0" lvl="0" marL="0" rtl="0" algn="l">
              <a:spcBef>
                <a:spcPts val="1000"/>
              </a:spcBef>
              <a:spcAft>
                <a:spcPts val="0"/>
              </a:spcAft>
              <a:buNone/>
            </a:pPr>
            <a:r>
              <a:rPr lang="en-US">
                <a:solidFill>
                  <a:srgbClr val="3F3F3F"/>
                </a:solidFill>
              </a:rPr>
              <a:t>Can be estimated over time with a set of differential equations given known transition rates between states.</a:t>
            </a:r>
            <a:endParaRPr>
              <a:solidFill>
                <a:srgbClr val="3F3F3F"/>
              </a:solidFill>
            </a:endParaRPr>
          </a:p>
          <a:p>
            <a:pPr indent="0" lvl="0" marL="0" rtl="0" algn="l">
              <a:spcBef>
                <a:spcPts val="1000"/>
              </a:spcBef>
              <a:spcAft>
                <a:spcPts val="0"/>
              </a:spcAft>
              <a:buNone/>
            </a:pPr>
            <a:r>
              <a:rPr lang="en-US">
                <a:solidFill>
                  <a:srgbClr val="3F3F3F"/>
                </a:solidFill>
              </a:rPr>
              <a:t>Depend on parameters like the R0 for the infection. These equation based methods are called compartmental models</a:t>
            </a:r>
            <a:endParaRPr>
              <a:solidFill>
                <a:srgbClr val="3F3F3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gcd40d88f51_0_17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Case Study 2: Forecasting the outcome of pandemic</a:t>
            </a:r>
            <a:endParaRPr/>
          </a:p>
        </p:txBody>
      </p:sp>
      <p:sp>
        <p:nvSpPr>
          <p:cNvPr id="367" name="Google Shape;367;gcd40d88f51_0_17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Michigan.gov website has been actively collecting information about COVID patients at county level. The information is available on </a:t>
            </a:r>
            <a:r>
              <a:rPr lang="en-US" u="sng">
                <a:solidFill>
                  <a:schemeClr val="hlink"/>
                </a:solidFill>
                <a:hlinkClick r:id="rId3"/>
              </a:rPr>
              <a:t>https://www.michigan.gov/coronavirus/0,9753,7-406-98163_98173---,00.html</a:t>
            </a:r>
            <a:endParaRPr/>
          </a:p>
          <a:p>
            <a:pPr indent="0" lvl="0" marL="0" rtl="0" algn="l">
              <a:spcBef>
                <a:spcPts val="1000"/>
              </a:spcBef>
              <a:spcAft>
                <a:spcPts val="0"/>
              </a:spcAft>
              <a:buNone/>
            </a:pPr>
            <a:r>
              <a:rPr lang="en-US"/>
              <a:t>Let us use this data to develop an SIR model to study the spread of virus using Mesa.</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gd0d3342532_0_5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Exercise -5</a:t>
            </a:r>
            <a:endParaRPr/>
          </a:p>
        </p:txBody>
      </p:sp>
      <p:sp>
        <p:nvSpPr>
          <p:cNvPr id="373" name="Google Shape;373;gd0d3342532_0_5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Working with dataframes</a:t>
            </a:r>
            <a:endParaRPr/>
          </a:p>
          <a:p>
            <a:pPr indent="0" lvl="0" marL="0" rtl="0" algn="l">
              <a:spcBef>
                <a:spcPts val="1000"/>
              </a:spcBef>
              <a:spcAft>
                <a:spcPts val="0"/>
              </a:spcAft>
              <a:buNone/>
            </a:pPr>
            <a:r>
              <a:rPr lang="en-US"/>
              <a:t>Reading files from dataframes</a:t>
            </a:r>
            <a:endParaRPr/>
          </a:p>
          <a:p>
            <a:pPr indent="0" lvl="0" marL="0" rtl="0" algn="l">
              <a:spcBef>
                <a:spcPts val="1000"/>
              </a:spcBef>
              <a:spcAft>
                <a:spcPts val="0"/>
              </a:spcAft>
              <a:buNone/>
            </a:pPr>
            <a:r>
              <a:rPr lang="en-US"/>
              <a:t>Exploring data</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gcd40d88f51_0_20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Exercise - 6 </a:t>
            </a:r>
            <a:endParaRPr/>
          </a:p>
        </p:txBody>
      </p:sp>
      <p:sp>
        <p:nvSpPr>
          <p:cNvPr id="379" name="Google Shape;379;gcd40d88f51_0_20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Develop a basic network model simulation using COVID data and Mesa</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gd0d3342532_0_37"/>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chemeClr val="accent1"/>
              </a:buClr>
              <a:buSzPct val="100000"/>
              <a:buFont typeface="Trebuchet MS"/>
              <a:buNone/>
            </a:pPr>
            <a:r>
              <a:rPr lang="en-US"/>
              <a:t>Case Study 3: Schelling’s Segregation Model</a:t>
            </a:r>
            <a:endParaRPr/>
          </a:p>
          <a:p>
            <a:pPr indent="0" lvl="0" marL="0" rtl="0" algn="l">
              <a:spcBef>
                <a:spcPts val="0"/>
              </a:spcBef>
              <a:spcAft>
                <a:spcPts val="0"/>
              </a:spcAft>
              <a:buClr>
                <a:schemeClr val="accent1"/>
              </a:buClr>
              <a:buSzPct val="100000"/>
              <a:buFont typeface="Trebuchet MS"/>
              <a:buNone/>
            </a:pPr>
            <a:r>
              <a:t/>
            </a:r>
            <a:endParaRPr/>
          </a:p>
        </p:txBody>
      </p:sp>
      <p:sp>
        <p:nvSpPr>
          <p:cNvPr id="385" name="Google Shape;385;gd0d3342532_0_37"/>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365760" lvl="0" marL="342900" rtl="0" algn="l">
              <a:lnSpc>
                <a:spcPct val="115000"/>
              </a:lnSpc>
              <a:spcBef>
                <a:spcPts val="1200"/>
              </a:spcBef>
              <a:spcAft>
                <a:spcPts val="0"/>
              </a:spcAft>
              <a:buSzPts val="1800"/>
              <a:buFont typeface="Trebuchet MS"/>
              <a:buChar char="►"/>
            </a:pPr>
            <a:r>
              <a:rPr lang="en-US">
                <a:solidFill>
                  <a:schemeClr val="dk1"/>
                </a:solidFill>
                <a:latin typeface="Arial"/>
                <a:ea typeface="Arial"/>
                <a:cs typeface="Arial"/>
                <a:sym typeface="Arial"/>
              </a:rPr>
              <a:t>Racial segregation has always been a pernicious social problem in the United States. Many factors have contributed to segregation including prejudice, zoning laws, housing discrimination, and loan discrimination. Although much effort has been extended to desegregate our schools, churches, and neighborhoods, the </a:t>
            </a:r>
            <a:r>
              <a:rPr lang="en-US" u="sng">
                <a:solidFill>
                  <a:schemeClr val="hlink"/>
                </a:solidFill>
                <a:latin typeface="Arial"/>
                <a:ea typeface="Arial"/>
                <a:cs typeface="Arial"/>
                <a:sym typeface="Arial"/>
                <a:hlinkClick r:id="rId3"/>
              </a:rPr>
              <a:t>US continues to remain segregated</a:t>
            </a:r>
            <a:r>
              <a:rPr lang="en-US">
                <a:solidFill>
                  <a:schemeClr val="dk1"/>
                </a:solidFill>
                <a:latin typeface="Arial"/>
                <a:ea typeface="Arial"/>
                <a:cs typeface="Arial"/>
                <a:sym typeface="Arial"/>
              </a:rPr>
              <a:t> by race and economic lines.</a:t>
            </a:r>
            <a:endParaRPr>
              <a:solidFill>
                <a:schemeClr val="dk1"/>
              </a:solidFill>
              <a:latin typeface="Arial"/>
              <a:ea typeface="Arial"/>
              <a:cs typeface="Arial"/>
              <a:sym typeface="Arial"/>
            </a:endParaRPr>
          </a:p>
          <a:p>
            <a:pPr indent="-365760" lvl="0" marL="342900" rtl="0" algn="l">
              <a:lnSpc>
                <a:spcPct val="115000"/>
              </a:lnSpc>
              <a:spcBef>
                <a:spcPts val="0"/>
              </a:spcBef>
              <a:spcAft>
                <a:spcPts val="0"/>
              </a:spcAft>
              <a:buSzPts val="1800"/>
              <a:buFont typeface="Arial"/>
              <a:buChar char="►"/>
            </a:pPr>
            <a:r>
              <a:rPr lang="en-US">
                <a:solidFill>
                  <a:schemeClr val="dk1"/>
                </a:solidFill>
                <a:latin typeface="Arial"/>
                <a:ea typeface="Arial"/>
                <a:cs typeface="Arial"/>
                <a:sym typeface="Arial"/>
              </a:rPr>
              <a:t>In 1971, the American economist </a:t>
            </a:r>
            <a:r>
              <a:rPr lang="en-US" u="sng">
                <a:solidFill>
                  <a:schemeClr val="hlink"/>
                </a:solidFill>
                <a:latin typeface="Arial"/>
                <a:ea typeface="Arial"/>
                <a:cs typeface="Arial"/>
                <a:sym typeface="Arial"/>
                <a:hlinkClick r:id="rId4"/>
              </a:rPr>
              <a:t>Thomas Schelling</a:t>
            </a:r>
            <a:r>
              <a:rPr lang="en-US">
                <a:solidFill>
                  <a:schemeClr val="dk1"/>
                </a:solidFill>
                <a:latin typeface="Arial"/>
                <a:ea typeface="Arial"/>
                <a:cs typeface="Arial"/>
                <a:sym typeface="Arial"/>
              </a:rPr>
              <a:t> created an agent-based model that suggested inadvertent behavior might also contribute to segregation. His </a:t>
            </a:r>
            <a:r>
              <a:rPr i="1" lang="en-US">
                <a:solidFill>
                  <a:schemeClr val="dk1"/>
                </a:solidFill>
                <a:latin typeface="Arial"/>
                <a:ea typeface="Arial"/>
                <a:cs typeface="Arial"/>
                <a:sym typeface="Arial"/>
              </a:rPr>
              <a:t>model of segregation</a:t>
            </a:r>
            <a:r>
              <a:rPr lang="en-US">
                <a:solidFill>
                  <a:schemeClr val="dk1"/>
                </a:solidFill>
                <a:latin typeface="Arial"/>
                <a:ea typeface="Arial"/>
                <a:cs typeface="Arial"/>
                <a:sym typeface="Arial"/>
              </a:rPr>
              <a:t> showed that even when individuals (or "agents") didn't mind being surrounded or living by agents of a different race or economic background, they would still </a:t>
            </a:r>
            <a:r>
              <a:rPr i="1" lang="en-US">
                <a:solidFill>
                  <a:schemeClr val="dk1"/>
                </a:solidFill>
                <a:latin typeface="Arial"/>
                <a:ea typeface="Arial"/>
                <a:cs typeface="Arial"/>
                <a:sym typeface="Arial"/>
              </a:rPr>
              <a:t>choose</a:t>
            </a:r>
            <a:r>
              <a:rPr lang="en-US">
                <a:solidFill>
                  <a:schemeClr val="dk1"/>
                </a:solidFill>
                <a:latin typeface="Arial"/>
                <a:ea typeface="Arial"/>
                <a:cs typeface="Arial"/>
                <a:sym typeface="Arial"/>
              </a:rPr>
              <a:t> to segregate themselves from other agents over time! Although the model is quite simple, it provides a fascinating look at how individuals might self-segregate, even when they have no explicit desire to do so.</a:t>
            </a:r>
            <a:endParaRPr>
              <a:solidFill>
                <a:schemeClr val="dk1"/>
              </a:solidFill>
              <a:latin typeface="Arial"/>
              <a:ea typeface="Arial"/>
              <a:cs typeface="Arial"/>
              <a:sym typeface="Arial"/>
            </a:endParaRPr>
          </a:p>
          <a:p>
            <a:pPr indent="0" lvl="0" marL="342900" rtl="0" algn="l">
              <a:lnSpc>
                <a:spcPct val="115000"/>
              </a:lnSpc>
              <a:spcBef>
                <a:spcPts val="1200"/>
              </a:spcBef>
              <a:spcAft>
                <a:spcPts val="0"/>
              </a:spcAft>
              <a:buNone/>
            </a:pPr>
            <a:r>
              <a:t/>
            </a:r>
            <a:endParaRPr>
              <a:solidFill>
                <a:schemeClr val="dk1"/>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5"/>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63" name="Google Shape;163;p5"/>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br>
              <a:rPr lang="en-US"/>
            </a:br>
            <a:endParaRPr/>
          </a:p>
        </p:txBody>
      </p:sp>
      <p:pic>
        <p:nvPicPr>
          <p:cNvPr id="164" name="Google Shape;164;p5"/>
          <p:cNvPicPr preferRelativeResize="0"/>
          <p:nvPr/>
        </p:nvPicPr>
        <p:blipFill rotWithShape="1">
          <a:blip r:embed="rId3">
            <a:alphaModFix/>
          </a:blip>
          <a:srcRect b="0" l="0" r="0" t="0"/>
          <a:stretch/>
        </p:blipFill>
        <p:spPr>
          <a:xfrm>
            <a:off x="677334" y="2882900"/>
            <a:ext cx="4365157" cy="2694940"/>
          </a:xfrm>
          <a:prstGeom prst="rect">
            <a:avLst/>
          </a:prstGeom>
          <a:noFill/>
          <a:ln>
            <a:noFill/>
          </a:ln>
        </p:spPr>
      </p:pic>
      <p:pic>
        <p:nvPicPr>
          <p:cNvPr id="165" name="Google Shape;165;p5"/>
          <p:cNvPicPr preferRelativeResize="0"/>
          <p:nvPr/>
        </p:nvPicPr>
        <p:blipFill rotWithShape="1">
          <a:blip r:embed="rId4">
            <a:alphaModFix/>
          </a:blip>
          <a:srcRect b="0" l="0" r="0" t="0"/>
          <a:stretch/>
        </p:blipFill>
        <p:spPr>
          <a:xfrm>
            <a:off x="4975668" y="3132912"/>
            <a:ext cx="4548904" cy="209347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gcd40d88f51_0_85"/>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chemeClr val="accent1"/>
              </a:buClr>
              <a:buSzPct val="100000"/>
              <a:buFont typeface="Trebuchet MS"/>
              <a:buNone/>
            </a:pPr>
            <a:r>
              <a:rPr lang="en-US"/>
              <a:t>Case Study 3: Schelling’s Segregation Model</a:t>
            </a:r>
            <a:endParaRPr/>
          </a:p>
          <a:p>
            <a:pPr indent="0" lvl="0" marL="0" rtl="0" algn="l">
              <a:spcBef>
                <a:spcPts val="0"/>
              </a:spcBef>
              <a:spcAft>
                <a:spcPts val="0"/>
              </a:spcAft>
              <a:buClr>
                <a:schemeClr val="accent1"/>
              </a:buClr>
              <a:buSzPct val="100000"/>
              <a:buFont typeface="Trebuchet MS"/>
              <a:buNone/>
            </a:pPr>
            <a:r>
              <a:t/>
            </a:r>
            <a:endParaRPr/>
          </a:p>
        </p:txBody>
      </p:sp>
      <p:sp>
        <p:nvSpPr>
          <p:cNvPr id="391" name="Google Shape;391;gcd40d88f51_0_85"/>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latin typeface="Arial"/>
              <a:ea typeface="Arial"/>
              <a:cs typeface="Arial"/>
              <a:sym typeface="Arial"/>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The model assumptions Schelling used were the following:</a:t>
            </a:r>
            <a:endParaRPr>
              <a:solidFill>
                <a:schemeClr val="dk1"/>
              </a:solidFill>
              <a:highlight>
                <a:srgbClr val="FFFFFF"/>
              </a:highlight>
            </a:endParaRPr>
          </a:p>
          <a:p>
            <a:pPr indent="0" lvl="0" marL="342900" rtl="0" algn="l">
              <a:spcBef>
                <a:spcPts val="0"/>
              </a:spcBef>
              <a:spcAft>
                <a:spcPts val="0"/>
              </a:spcAft>
              <a:buNone/>
            </a:pPr>
            <a:r>
              <a:rPr lang="en-US">
                <a:solidFill>
                  <a:schemeClr val="dk1"/>
                </a:solidFill>
                <a:highlight>
                  <a:srgbClr val="FFFFFF"/>
                </a:highlight>
              </a:rPr>
              <a:t>-	Two different types of agents are distributed in a ﬁnite 2-D space.</a:t>
            </a:r>
            <a:endParaRPr>
              <a:solidFill>
                <a:schemeClr val="dk1"/>
              </a:solidFill>
              <a:highlight>
                <a:srgbClr val="FFFFFF"/>
              </a:highlight>
            </a:endParaRPr>
          </a:p>
          <a:p>
            <a:pPr indent="0" lvl="0" marL="342900" rtl="0" algn="l">
              <a:spcBef>
                <a:spcPts val="0"/>
              </a:spcBef>
              <a:spcAft>
                <a:spcPts val="0"/>
              </a:spcAft>
              <a:buNone/>
            </a:pPr>
            <a:r>
              <a:rPr lang="en-US">
                <a:solidFill>
                  <a:schemeClr val="dk1"/>
                </a:solidFill>
                <a:highlight>
                  <a:srgbClr val="FFFFFF"/>
                </a:highlight>
              </a:rPr>
              <a:t>-	In each iteration, a randomly chosen agent looks around its neighborhood, and if the fraction of agents of the same type among its neighbors is below a threshold, it jumps to another location randomly chosen in the space.</a:t>
            </a:r>
            <a:endParaRPr>
              <a:solidFill>
                <a:schemeClr val="dk1"/>
              </a:solidFill>
              <a:highlight>
                <a:srgbClr val="FFFFFF"/>
              </a:highlight>
            </a:endParaRPr>
          </a:p>
          <a:p>
            <a:pPr indent="0" lvl="0" marL="342900" rtl="0" algn="l">
              <a:spcBef>
                <a:spcPts val="0"/>
              </a:spcBef>
              <a:spcAft>
                <a:spcPts val="0"/>
              </a:spcAft>
              <a:buNone/>
            </a:pPr>
            <a:r>
              <a:t/>
            </a:r>
            <a:endParaRPr>
              <a:solidFill>
                <a:schemeClr val="dk1"/>
              </a:solidFill>
              <a:highlight>
                <a:srgbClr val="FFFFFF"/>
              </a:highlight>
            </a:endParaRPr>
          </a:p>
          <a:p>
            <a:pPr indent="-365760" lvl="0" marL="342900" rtl="0" algn="l">
              <a:spcBef>
                <a:spcPts val="0"/>
              </a:spcBef>
              <a:spcAft>
                <a:spcPts val="0"/>
              </a:spcAft>
              <a:buSzPts val="1800"/>
              <a:buFont typeface="Arial"/>
              <a:buChar char="►"/>
            </a:pPr>
            <a:r>
              <a:rPr lang="en-US">
                <a:solidFill>
                  <a:schemeClr val="dk1"/>
                </a:solidFill>
                <a:highlight>
                  <a:srgbClr val="FFFFFF"/>
                </a:highlight>
                <a:latin typeface="Arial"/>
                <a:ea typeface="Arial"/>
                <a:cs typeface="Arial"/>
                <a:sym typeface="Arial"/>
              </a:rPr>
              <a:t> Question addressed with this model: How high the threshold had to be in order for segregation to occur</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cd40d88f51_0_208"/>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7</a:t>
            </a:r>
            <a:endParaRPr/>
          </a:p>
          <a:p>
            <a:pPr indent="0" lvl="0" marL="0" rtl="0" algn="l">
              <a:spcBef>
                <a:spcPts val="0"/>
              </a:spcBef>
              <a:spcAft>
                <a:spcPts val="0"/>
              </a:spcAft>
              <a:buClr>
                <a:schemeClr val="accent1"/>
              </a:buClr>
              <a:buSzPts val="3600"/>
              <a:buFont typeface="Trebuchet MS"/>
              <a:buNone/>
            </a:pPr>
            <a:r>
              <a:t/>
            </a:r>
            <a:endParaRPr/>
          </a:p>
        </p:txBody>
      </p:sp>
      <p:sp>
        <p:nvSpPr>
          <p:cNvPr id="397" name="Google Shape;397;gcd40d88f51_0_208"/>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latin typeface="Arial"/>
              <a:ea typeface="Arial"/>
              <a:cs typeface="Arial"/>
              <a:sym typeface="Arial"/>
            </a:endParaRPr>
          </a:p>
          <a:p>
            <a:pPr indent="-368300" lvl="0" marL="342900" rtl="0" algn="l">
              <a:spcBef>
                <a:spcPts val="0"/>
              </a:spcBef>
              <a:spcAft>
                <a:spcPts val="0"/>
              </a:spcAft>
              <a:buSzPts val="1840"/>
              <a:buFont typeface="Arial"/>
              <a:buChar char="►"/>
            </a:pPr>
            <a:r>
              <a:rPr lang="en-US">
                <a:solidFill>
                  <a:schemeClr val="dk1"/>
                </a:solidFill>
                <a:highlight>
                  <a:srgbClr val="FFFFFF"/>
                </a:highlight>
              </a:rPr>
              <a:t>Create a geographical visualization for Schelling’s model from the previous slide.</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gcd40d88f51_0_213"/>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Exploring agent based modeling projects with real-world data</a:t>
            </a:r>
            <a:endParaRPr/>
          </a:p>
        </p:txBody>
      </p:sp>
      <p:sp>
        <p:nvSpPr>
          <p:cNvPr id="403" name="Google Shape;403;gcd40d88f51_0_213"/>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latin typeface="Arial"/>
              <a:ea typeface="Arial"/>
              <a:cs typeface="Arial"/>
              <a:sym typeface="Arial"/>
            </a:endParaRPr>
          </a:p>
          <a:p>
            <a:pPr indent="-342900" lvl="0" marL="342900" rtl="0" algn="l">
              <a:spcBef>
                <a:spcPts val="0"/>
              </a:spcBef>
              <a:spcAft>
                <a:spcPts val="0"/>
              </a:spcAft>
              <a:buSzPts val="1440"/>
              <a:buFont typeface="Arial"/>
              <a:buChar char="►"/>
            </a:pPr>
            <a:r>
              <a:rPr lang="en-US">
                <a:solidFill>
                  <a:schemeClr val="dk1"/>
                </a:solidFill>
                <a:highlight>
                  <a:srgbClr val="FFFFFF"/>
                </a:highlight>
              </a:rPr>
              <a:t>COVID-Agent-Based-Model with Mesa: </a:t>
            </a:r>
            <a:r>
              <a:rPr lang="en-US" u="sng">
                <a:solidFill>
                  <a:schemeClr val="hlink"/>
                </a:solidFill>
                <a:highlight>
                  <a:srgbClr val="FFFFFF"/>
                </a:highlight>
                <a:hlinkClick r:id="rId3"/>
              </a:rPr>
              <a:t>https://github.com/metalcorebear/COVID-Agent-Based-Model</a:t>
            </a:r>
            <a:endParaRPr>
              <a:solidFill>
                <a:schemeClr val="dk1"/>
              </a:solidFill>
              <a:highlight>
                <a:srgbClr val="FFFFFF"/>
              </a:highlight>
            </a:endParaRPr>
          </a:p>
          <a:p>
            <a:pPr indent="0" lvl="0" marL="342900" rtl="0" algn="l">
              <a:spcBef>
                <a:spcPts val="0"/>
              </a:spcBef>
              <a:spcAft>
                <a:spcPts val="0"/>
              </a:spcAft>
              <a:buNone/>
            </a:pPr>
            <a:r>
              <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gcd40d88f51_0_6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Resources</a:t>
            </a:r>
            <a:endParaRPr/>
          </a:p>
        </p:txBody>
      </p:sp>
      <p:sp>
        <p:nvSpPr>
          <p:cNvPr id="409" name="Google Shape;409;gcd40d88f51_0_6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fontScale="62500" lnSpcReduction="20000"/>
          </a:bodyPr>
          <a:lstStyle/>
          <a:p>
            <a:pPr indent="0" lvl="0" marL="0" rtl="0" algn="l">
              <a:spcBef>
                <a:spcPts val="1000"/>
              </a:spcBef>
              <a:spcAft>
                <a:spcPts val="0"/>
              </a:spcAft>
              <a:buNone/>
            </a:pPr>
            <a:r>
              <a:rPr b="1" lang="en-US"/>
              <a:t>Agent Based Modeling: </a:t>
            </a:r>
            <a:r>
              <a:rPr lang="en-US" u="sng">
                <a:solidFill>
                  <a:schemeClr val="hlink"/>
                </a:solidFill>
                <a:hlinkClick r:id="rId3"/>
              </a:rPr>
              <a:t>https://math.libretexts.org/Bookshelves/Scientific_Computing_Simulations_and_Modeling/Book%3A_Introduction_to_the_Modeling_and_Analysis_of_Complex_Systems_(Sayama)/19%3A_AgentBased_Models/19.01%3A_What_Are_Agent-Based_Models%3F</a:t>
            </a:r>
            <a:endParaRPr/>
          </a:p>
          <a:p>
            <a:pPr indent="0" lvl="0" marL="0" rtl="0" algn="l">
              <a:spcBef>
                <a:spcPts val="1000"/>
              </a:spcBef>
              <a:spcAft>
                <a:spcPts val="0"/>
              </a:spcAft>
              <a:buNone/>
            </a:pPr>
            <a:r>
              <a:t/>
            </a:r>
            <a:endParaRPr/>
          </a:p>
          <a:p>
            <a:pPr indent="0" lvl="0" marL="0" rtl="0" algn="l">
              <a:spcBef>
                <a:spcPts val="1000"/>
              </a:spcBef>
              <a:spcAft>
                <a:spcPts val="0"/>
              </a:spcAft>
              <a:buNone/>
            </a:pPr>
            <a:r>
              <a:rPr b="1" lang="en-US"/>
              <a:t>Mesa Documentation: </a:t>
            </a:r>
            <a:endParaRPr b="1"/>
          </a:p>
          <a:p>
            <a:pPr indent="0" lvl="0" marL="0" rtl="0" algn="l">
              <a:spcBef>
                <a:spcPts val="1000"/>
              </a:spcBef>
              <a:spcAft>
                <a:spcPts val="0"/>
              </a:spcAft>
              <a:buNone/>
            </a:pPr>
            <a:r>
              <a:rPr b="1" lang="en-US" u="sng">
                <a:solidFill>
                  <a:schemeClr val="hlink"/>
                </a:solidFill>
                <a:hlinkClick r:id="rId4"/>
              </a:rPr>
              <a:t>http://conference.scipy.org/proceedings/scipy2015/pdfs/jacqueline_kazil.pdf</a:t>
            </a:r>
            <a:endParaRPr b="1"/>
          </a:p>
          <a:p>
            <a:pPr indent="0" lvl="0" marL="0" rtl="0" algn="l">
              <a:spcBef>
                <a:spcPts val="1000"/>
              </a:spcBef>
              <a:spcAft>
                <a:spcPts val="0"/>
              </a:spcAft>
              <a:buNone/>
            </a:pPr>
            <a:r>
              <a:rPr lang="en-US" u="sng">
                <a:solidFill>
                  <a:schemeClr val="hlink"/>
                </a:solidFill>
                <a:hlinkClick r:id="rId5"/>
              </a:rPr>
              <a:t>https://readthedocs.org/projects/mesa/downloads/pdf/stable/</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Mesa Technical Document: </a:t>
            </a:r>
            <a:r>
              <a:rPr lang="en-US" u="sng">
                <a:solidFill>
                  <a:schemeClr val="hlink"/>
                </a:solidFill>
                <a:hlinkClick r:id="rId6"/>
              </a:rPr>
              <a:t>https://mesa.readthedocs.io/en/master/_modules/index.html</a:t>
            </a:r>
            <a:endParaRPr/>
          </a:p>
          <a:p>
            <a:pPr indent="0" lvl="0" marL="0" rtl="0" algn="l">
              <a:spcBef>
                <a:spcPts val="1000"/>
              </a:spcBef>
              <a:spcAft>
                <a:spcPts val="0"/>
              </a:spcAft>
              <a:buNone/>
            </a:pPr>
            <a:r>
              <a:t/>
            </a:r>
            <a:endParaRPr/>
          </a:p>
          <a:p>
            <a:pPr indent="0" lvl="0" marL="0" rtl="0" algn="l">
              <a:spcBef>
                <a:spcPts val="1000"/>
              </a:spcBef>
              <a:spcAft>
                <a:spcPts val="0"/>
              </a:spcAft>
              <a:buNone/>
            </a:pPr>
            <a:r>
              <a:rPr b="1" lang="en-US"/>
              <a:t>Mesa Examples:</a:t>
            </a:r>
            <a:endParaRPr b="1"/>
          </a:p>
          <a:p>
            <a:pPr indent="0" lvl="0" marL="0" rtl="0" algn="l">
              <a:spcBef>
                <a:spcPts val="1000"/>
              </a:spcBef>
              <a:spcAft>
                <a:spcPts val="0"/>
              </a:spcAft>
              <a:buNone/>
            </a:pPr>
            <a:r>
              <a:rPr lang="en-US"/>
              <a:t>Github:</a:t>
            </a:r>
            <a:r>
              <a:rPr b="1" lang="en-US"/>
              <a:t> </a:t>
            </a:r>
            <a:r>
              <a:rPr lang="en-US" u="sng">
                <a:solidFill>
                  <a:schemeClr val="hlink"/>
                </a:solidFill>
                <a:hlinkClick r:id="rId7"/>
              </a:rPr>
              <a:t>https://github.com/projectmesa</a:t>
            </a:r>
            <a:endParaRPr/>
          </a:p>
          <a:p>
            <a:pPr indent="0" lvl="0" marL="0" rtl="0" algn="l">
              <a:spcBef>
                <a:spcPts val="1000"/>
              </a:spcBef>
              <a:spcAft>
                <a:spcPts val="0"/>
              </a:spcAft>
              <a:buNone/>
            </a:pPr>
            <a:r>
              <a:rPr lang="en-US"/>
              <a:t>Agent-based Model for tumor-analysis using Python+Mesa: </a:t>
            </a:r>
            <a:r>
              <a:rPr lang="en-US" u="sng">
                <a:solidFill>
                  <a:schemeClr val="hlink"/>
                </a:solidFill>
                <a:hlinkClick r:id="rId8"/>
              </a:rPr>
              <a:t>https://arxiv.org/abs/1909.01885</a:t>
            </a:r>
            <a:endParaRPr/>
          </a:p>
          <a:p>
            <a:pPr indent="0" lvl="0" marL="0" rtl="0" algn="l">
              <a:spcBef>
                <a:spcPts val="1000"/>
              </a:spcBef>
              <a:spcAft>
                <a:spcPts val="0"/>
              </a:spcAft>
              <a:buNone/>
            </a:pPr>
            <a:r>
              <a:rPr lang="en-US"/>
              <a:t>Covid19-Mesa: </a:t>
            </a:r>
            <a:r>
              <a:rPr lang="en-US" u="sng">
                <a:solidFill>
                  <a:schemeClr val="hlink"/>
                </a:solidFill>
                <a:hlinkClick r:id="rId9"/>
              </a:rPr>
              <a:t>https://github.com/ncsa/COVID19-mesa</a:t>
            </a:r>
            <a:endParaRPr/>
          </a:p>
          <a:p>
            <a:pPr indent="0" lvl="0" marL="0" rtl="0" algn="l">
              <a:spcBef>
                <a:spcPts val="1000"/>
              </a:spcBef>
              <a:spcAft>
                <a:spcPts val="0"/>
              </a:spcAft>
              <a:buClr>
                <a:schemeClr val="dk1"/>
              </a:buClr>
              <a:buSzPct val="61111"/>
              <a:buFont typeface="Arial"/>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gcd40d88f51_0_7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Resources</a:t>
            </a:r>
            <a:endParaRPr/>
          </a:p>
        </p:txBody>
      </p:sp>
      <p:sp>
        <p:nvSpPr>
          <p:cNvPr id="415" name="Google Shape;415;gcd40d88f51_0_77"/>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US"/>
              <a:t>Boltzmann Wealth Distribution: </a:t>
            </a:r>
            <a:r>
              <a:rPr i="1" lang="en-US">
                <a:solidFill>
                  <a:schemeClr val="dk1"/>
                </a:solidFill>
                <a:highlight>
                  <a:srgbClr val="FFFFFF"/>
                </a:highlight>
                <a:latin typeface="Arial"/>
                <a:ea typeface="Arial"/>
                <a:cs typeface="Arial"/>
                <a:sym typeface="Arial"/>
              </a:rPr>
              <a:t>Statistical Mechanics of Money, Income, and Wealth: A Short Survey : Adrian A. Dragulescu, Victor M. Yakovenko</a:t>
            </a:r>
            <a:r>
              <a:rPr lang="en-US">
                <a:solidFill>
                  <a:schemeClr val="dk1"/>
                </a:solidFill>
                <a:highlight>
                  <a:srgbClr val="FFFFFF"/>
                </a:highlight>
                <a:latin typeface="Arial"/>
                <a:ea typeface="Arial"/>
                <a:cs typeface="Arial"/>
                <a:sym typeface="Arial"/>
              </a:rPr>
              <a:t>: https://arxiv.org/abs/0905.1518</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rPr b="1" lang="en-US">
                <a:solidFill>
                  <a:srgbClr val="3F3F3F"/>
                </a:solidFill>
                <a:highlight>
                  <a:srgbClr val="FFFFFF"/>
                </a:highlight>
                <a:latin typeface="Arial"/>
                <a:ea typeface="Arial"/>
                <a:cs typeface="Arial"/>
                <a:sym typeface="Arial"/>
              </a:rPr>
              <a:t>SIR Model: </a:t>
            </a:r>
            <a:r>
              <a:rPr lang="en-US" u="sng">
                <a:solidFill>
                  <a:schemeClr val="hlink"/>
                </a:solidFill>
                <a:highlight>
                  <a:srgbClr val="FFFFFF"/>
                </a:highlight>
                <a:latin typeface="Arial"/>
                <a:ea typeface="Arial"/>
                <a:cs typeface="Arial"/>
                <a:sym typeface="Arial"/>
                <a:hlinkClick r:id="rId3"/>
              </a:rPr>
              <a:t>https://www.maa.org/press/periodicals/loci/joma/the-sir-model-for-spread-of-disease-the-differential-equation-model</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rPr b="1" lang="en-US">
                <a:solidFill>
                  <a:srgbClr val="3F3F3F"/>
                </a:solidFill>
                <a:highlight>
                  <a:srgbClr val="FFFFFF"/>
                </a:highlight>
                <a:latin typeface="Arial"/>
                <a:ea typeface="Arial"/>
                <a:cs typeface="Arial"/>
                <a:sym typeface="Arial"/>
              </a:rPr>
              <a:t>Schelling’s Model: </a:t>
            </a:r>
            <a:r>
              <a:rPr i="1" lang="en-US">
                <a:solidFill>
                  <a:schemeClr val="dk1"/>
                </a:solidFill>
                <a:highlight>
                  <a:srgbClr val="FFFFFF"/>
                </a:highlight>
                <a:latin typeface="Arial"/>
                <a:ea typeface="Arial"/>
                <a:cs typeface="Arial"/>
                <a:sym typeface="Arial"/>
              </a:rPr>
              <a:t>Thomas C Schelling, Harvard University : </a:t>
            </a:r>
            <a:r>
              <a:rPr lang="en-US" u="sng">
                <a:solidFill>
                  <a:schemeClr val="hlink"/>
                </a:solidFill>
                <a:highlight>
                  <a:srgbClr val="FFFFFF"/>
                </a:highlight>
                <a:latin typeface="Arial"/>
                <a:ea typeface="Arial"/>
                <a:cs typeface="Arial"/>
                <a:sym typeface="Arial"/>
                <a:hlinkClick r:id="rId4"/>
              </a:rPr>
              <a:t>https://www.stat.berkeley.edu/~aldous/157/Papers/Schelling_Seg_Models.pdf</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rPr b="1" lang="en-US">
                <a:solidFill>
                  <a:srgbClr val="3F3F3F"/>
                </a:solidFill>
                <a:highlight>
                  <a:srgbClr val="FFFFFF"/>
                </a:highlight>
                <a:latin typeface="Arial"/>
                <a:ea typeface="Arial"/>
                <a:cs typeface="Arial"/>
                <a:sym typeface="Arial"/>
              </a:rPr>
              <a:t>Schelling’s Model for further practice:</a:t>
            </a:r>
            <a:r>
              <a:rPr lang="en-US">
                <a:solidFill>
                  <a:srgbClr val="3F3F3F"/>
                </a:solidFill>
                <a:highlight>
                  <a:srgbClr val="FFFFFF"/>
                </a:highlight>
                <a:latin typeface="Arial"/>
                <a:ea typeface="Arial"/>
                <a:cs typeface="Arial"/>
                <a:sym typeface="Arial"/>
              </a:rPr>
              <a:t> </a:t>
            </a:r>
            <a:r>
              <a:rPr lang="en-US" u="sng">
                <a:solidFill>
                  <a:schemeClr val="hlink"/>
                </a:solidFill>
                <a:highlight>
                  <a:srgbClr val="FFFFFF"/>
                </a:highlight>
                <a:latin typeface="Arial"/>
                <a:ea typeface="Arial"/>
                <a:cs typeface="Arial"/>
                <a:sym typeface="Arial"/>
                <a:hlinkClick r:id="rId5"/>
              </a:rPr>
              <a:t>http://nifty.stanford.edu/2014/mccown-schelling-model-segregation/</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t/>
            </a:r>
            <a:endParaRPr>
              <a:solidFill>
                <a:schemeClr val="dk1"/>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t/>
            </a:r>
            <a:endParaRPr>
              <a:solidFill>
                <a:schemeClr val="dk1"/>
              </a:solidFill>
              <a:latin typeface="Arial"/>
              <a:ea typeface="Arial"/>
              <a:cs typeface="Arial"/>
              <a:sym typeface="Arial"/>
            </a:endParaRPr>
          </a:p>
          <a:p>
            <a:pPr indent="0" lvl="0" marL="0" rtl="0" algn="l">
              <a:spcBef>
                <a:spcPts val="1000"/>
              </a:spcBef>
              <a:spcAft>
                <a:spcPts val="0"/>
              </a:spcAft>
              <a:buNone/>
            </a:pPr>
            <a:r>
              <a:t/>
            </a:r>
            <a:endParaRPr b="1"/>
          </a:p>
          <a:p>
            <a:pPr indent="0" lvl="0" marL="0" rtl="0" algn="l">
              <a:spcBef>
                <a:spcPts val="100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gcd40d88f51_0_219"/>
          <p:cNvSpPr txBox="1"/>
          <p:nvPr>
            <p:ph type="ctrTitle"/>
          </p:nvPr>
        </p:nvSpPr>
        <p:spPr>
          <a:xfrm>
            <a:off x="1507067" y="2404534"/>
            <a:ext cx="7767000" cy="1646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r>
              <a:rPr lang="en-US"/>
              <a:t>Question and Answers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7"/>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71" name="Google Shape;171;p7"/>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The defining feature of the agent-based modeling approach is that it establishes a direct and explicit correspondence:</a:t>
            </a:r>
            <a:endParaRPr/>
          </a:p>
          <a:p>
            <a:pPr indent="0" lvl="0" marL="0" rtl="0" algn="l">
              <a:spcBef>
                <a:spcPts val="1000"/>
              </a:spcBef>
              <a:spcAft>
                <a:spcPts val="0"/>
              </a:spcAft>
              <a:buSzPts val="1440"/>
              <a:buNone/>
            </a:pPr>
            <a:r>
              <a:rPr lang="en-US"/>
              <a:t>	-	between the individual units in the target system to be modeled and the parts of the model that represent these units (i.e. the agents), and also</a:t>
            </a:r>
            <a:endParaRPr/>
          </a:p>
          <a:p>
            <a:pPr indent="0" lvl="0" marL="0" rtl="0" algn="l">
              <a:spcBef>
                <a:spcPts val="1000"/>
              </a:spcBef>
              <a:spcAft>
                <a:spcPts val="0"/>
              </a:spcAft>
              <a:buSzPts val="1440"/>
              <a:buNone/>
            </a:pPr>
            <a:r>
              <a:rPr lang="en-US"/>
              <a:t>	-	between the interactions of the individual units in the target system and the interactions of the corresponding agents in the model</a:t>
            </a:r>
            <a:endParaRPr/>
          </a:p>
          <a:p>
            <a:pPr indent="0" lvl="0" marL="0" rtl="0" algn="l">
              <a:spcBef>
                <a:spcPts val="1000"/>
              </a:spcBef>
              <a:spcAft>
                <a:spcPts val="0"/>
              </a:spcAft>
              <a:buSzPts val="1440"/>
              <a:buNone/>
            </a:pPr>
            <a:r>
              <a:t/>
            </a:r>
            <a:endParaRPr/>
          </a:p>
          <a:p>
            <a:pPr indent="-251459" lvl="0" marL="342900" rtl="0" algn="l">
              <a:spcBef>
                <a:spcPts val="1000"/>
              </a:spcBef>
              <a:spcAft>
                <a:spcPts val="0"/>
              </a:spcAft>
              <a:buSzPts val="144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6"/>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77" name="Google Shape;177;p6"/>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br>
              <a:rPr lang="en-US"/>
            </a:br>
            <a:endParaRPr/>
          </a:p>
        </p:txBody>
      </p:sp>
      <p:pic>
        <p:nvPicPr>
          <p:cNvPr id="178" name="Google Shape;178;p6"/>
          <p:cNvPicPr preferRelativeResize="0"/>
          <p:nvPr/>
        </p:nvPicPr>
        <p:blipFill rotWithShape="1">
          <a:blip r:embed="rId3">
            <a:alphaModFix/>
          </a:blip>
          <a:srcRect b="0" l="0" r="0" t="0"/>
          <a:stretch/>
        </p:blipFill>
        <p:spPr>
          <a:xfrm>
            <a:off x="2463198" y="1419120"/>
            <a:ext cx="5024925" cy="46222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pic>
        <p:nvPicPr>
          <p:cNvPr id="184" name="Google Shape;184;p8"/>
          <p:cNvPicPr preferRelativeResize="0"/>
          <p:nvPr>
            <p:ph idx="1" type="body"/>
          </p:nvPr>
        </p:nvPicPr>
        <p:blipFill rotWithShape="1">
          <a:blip r:embed="rId3">
            <a:alphaModFix/>
          </a:blip>
          <a:srcRect b="0" l="0" r="0" t="0"/>
          <a:stretch/>
        </p:blipFill>
        <p:spPr>
          <a:xfrm>
            <a:off x="2036521" y="2160588"/>
            <a:ext cx="5878996" cy="388143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d0d3342532_0_7"/>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190" name="Google Shape;190;gd0d3342532_0_7"/>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365760" lvl="0" marL="342900" rtl="0" algn="l">
              <a:spcBef>
                <a:spcPts val="0"/>
              </a:spcBef>
              <a:spcAft>
                <a:spcPts val="0"/>
              </a:spcAft>
              <a:buSzPts val="1800"/>
              <a:buFont typeface="Trebuchet MS"/>
              <a:buChar char="►"/>
            </a:pPr>
            <a:r>
              <a:rPr lang="en-US"/>
              <a:t>Agents are discrete entities.</a:t>
            </a:r>
            <a:endParaRPr/>
          </a:p>
          <a:p>
            <a:pPr indent="-365760" lvl="0" marL="342900" rtl="0" algn="l">
              <a:lnSpc>
                <a:spcPct val="140000"/>
              </a:lnSpc>
              <a:spcBef>
                <a:spcPts val="0"/>
              </a:spcBef>
              <a:spcAft>
                <a:spcPts val="0"/>
              </a:spcAft>
              <a:buSzPts val="1800"/>
              <a:buFont typeface="Trebuchet MS"/>
              <a:buChar char="►"/>
            </a:pPr>
            <a:r>
              <a:rPr lang="en-US"/>
              <a:t>Agents may have internal states.</a:t>
            </a:r>
            <a:endParaRPr/>
          </a:p>
          <a:p>
            <a:pPr indent="-365760" lvl="0" marL="342900" rtl="0" algn="l">
              <a:lnSpc>
                <a:spcPct val="140000"/>
              </a:lnSpc>
              <a:spcBef>
                <a:spcPts val="0"/>
              </a:spcBef>
              <a:spcAft>
                <a:spcPts val="0"/>
              </a:spcAft>
              <a:buSzPts val="1800"/>
              <a:buFont typeface="Trebuchet MS"/>
              <a:buChar char="►"/>
            </a:pPr>
            <a:r>
              <a:rPr lang="en-US"/>
              <a:t>Agents may be spatially localized.</a:t>
            </a:r>
            <a:endParaRPr/>
          </a:p>
          <a:p>
            <a:pPr indent="-365760" lvl="0" marL="342900" rtl="0" algn="l">
              <a:lnSpc>
                <a:spcPct val="140000"/>
              </a:lnSpc>
              <a:spcBef>
                <a:spcPts val="0"/>
              </a:spcBef>
              <a:spcAft>
                <a:spcPts val="0"/>
              </a:spcAft>
              <a:buSzPts val="1800"/>
              <a:buFont typeface="Trebuchet MS"/>
              <a:buChar char="►"/>
            </a:pPr>
            <a:r>
              <a:rPr lang="en-US"/>
              <a:t>Agents may perceive and interact with the environment.</a:t>
            </a:r>
            <a:endParaRPr/>
          </a:p>
          <a:p>
            <a:pPr indent="-365760" lvl="0" marL="342900" rtl="0" algn="l">
              <a:lnSpc>
                <a:spcPct val="140000"/>
              </a:lnSpc>
              <a:spcBef>
                <a:spcPts val="0"/>
              </a:spcBef>
              <a:spcAft>
                <a:spcPts val="0"/>
              </a:spcAft>
              <a:buSzPts val="1800"/>
              <a:buFont typeface="Trebuchet MS"/>
              <a:buChar char="►"/>
            </a:pPr>
            <a:r>
              <a:rPr lang="en-US"/>
              <a:t>Agents may behave based on predeﬁned rules.</a:t>
            </a:r>
            <a:endParaRPr/>
          </a:p>
          <a:p>
            <a:pPr indent="-365760" lvl="0" marL="342900" rtl="0" algn="l">
              <a:lnSpc>
                <a:spcPct val="140000"/>
              </a:lnSpc>
              <a:spcBef>
                <a:spcPts val="0"/>
              </a:spcBef>
              <a:spcAft>
                <a:spcPts val="0"/>
              </a:spcAft>
              <a:buSzPts val="1800"/>
              <a:buFont typeface="Trebuchet MS"/>
              <a:buChar char="►"/>
            </a:pPr>
            <a:r>
              <a:rPr lang="en-US"/>
              <a:t>Agents may be able to learn and adapt.</a:t>
            </a:r>
            <a:endParaRPr/>
          </a:p>
          <a:p>
            <a:pPr indent="-365760" lvl="0" marL="342900" rtl="0" algn="l">
              <a:lnSpc>
                <a:spcPct val="140000"/>
              </a:lnSpc>
              <a:spcBef>
                <a:spcPts val="0"/>
              </a:spcBef>
              <a:spcAft>
                <a:spcPts val="0"/>
              </a:spcAft>
              <a:buSzPts val="1800"/>
              <a:buFont typeface="Trebuchet MS"/>
              <a:buChar char="►"/>
            </a:pPr>
            <a:r>
              <a:rPr lang="en-US"/>
              <a:t>Agents may interact with other agents.</a:t>
            </a:r>
            <a:endParaRPr/>
          </a:p>
          <a:p>
            <a:pPr indent="-365760" lvl="0" marL="342900" rtl="0" algn="l">
              <a:lnSpc>
                <a:spcPct val="140000"/>
              </a:lnSpc>
              <a:spcBef>
                <a:spcPts val="0"/>
              </a:spcBef>
              <a:spcAft>
                <a:spcPts val="0"/>
              </a:spcAft>
              <a:buSzPts val="1800"/>
              <a:buFont typeface="Trebuchet MS"/>
              <a:buChar char="►"/>
            </a:pPr>
            <a:r>
              <a:rPr lang="en-US"/>
              <a:t>ABMs often lack central supervisors/controllers.</a:t>
            </a:r>
            <a:endParaRPr/>
          </a:p>
          <a:p>
            <a:pPr indent="-365760" lvl="0" marL="342900" rtl="0" algn="l">
              <a:lnSpc>
                <a:spcPct val="140000"/>
              </a:lnSpc>
              <a:spcBef>
                <a:spcPts val="0"/>
              </a:spcBef>
              <a:spcAft>
                <a:spcPts val="0"/>
              </a:spcAft>
              <a:buSzPts val="1800"/>
              <a:buFont typeface="Trebuchet MS"/>
              <a:buChar char="►"/>
            </a:pPr>
            <a:r>
              <a:rPr lang="en-US"/>
              <a:t>ABMs may produce nontrivial “collective behavior” as a whole.</a:t>
            </a:r>
            <a:endParaRPr/>
          </a:p>
          <a:p>
            <a:pPr indent="0" lvl="0" marL="342900" rtl="0" algn="l">
              <a:spcBef>
                <a:spcPts val="1600"/>
              </a:spcBef>
              <a:spcAft>
                <a:spcPts val="0"/>
              </a:spcAft>
              <a:buNone/>
            </a:pPr>
            <a:r>
              <a:t/>
            </a:r>
            <a:endParaRPr/>
          </a:p>
          <a:p>
            <a:pPr indent="0" lvl="0" marL="342900" rtl="0" algn="l">
              <a:spcBef>
                <a:spcPts val="100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d0d3342532_0_20"/>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196" name="Google Shape;196;gd0d3342532_0_20"/>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1000"/>
              </a:spcBef>
              <a:spcAft>
                <a:spcPts val="0"/>
              </a:spcAft>
              <a:buNone/>
            </a:pPr>
            <a:r>
              <a:t/>
            </a:r>
            <a:endParaRPr>
              <a:solidFill>
                <a:srgbClr val="3F3F3F"/>
              </a:solidFill>
              <a:highlight>
                <a:srgbClr val="FFFFFF"/>
              </a:highlight>
            </a:endParaRPr>
          </a:p>
          <a:p>
            <a:pPr indent="-342900" lvl="0" marL="457200" rtl="0" algn="l">
              <a:lnSpc>
                <a:spcPct val="140000"/>
              </a:lnSpc>
              <a:spcBef>
                <a:spcPts val="1600"/>
              </a:spcBef>
              <a:spcAft>
                <a:spcPts val="0"/>
              </a:spcAft>
              <a:buClr>
                <a:srgbClr val="3F3F3F"/>
              </a:buClr>
              <a:buSzPts val="1800"/>
              <a:buFont typeface="Trebuchet MS"/>
              <a:buAutoNum type="arabicPeriod"/>
            </a:pPr>
            <a:r>
              <a:rPr lang="en-US">
                <a:solidFill>
                  <a:srgbClr val="3F3F3F"/>
                </a:solidFill>
                <a:highlight>
                  <a:srgbClr val="FFFFFF"/>
                </a:highlight>
              </a:rPr>
              <a:t>Speciﬁc problem to be solved by the ABM</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agents and their static/dynamic attributes</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an environment and the way agents interact with it</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agents’ behaviors</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agents’ mutual interactions</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Availability of data</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Method of model validation</a:t>
            </a:r>
            <a:br>
              <a:rPr lang="en-US">
                <a:solidFill>
                  <a:srgbClr val="3F3F3F"/>
                </a:solidFill>
              </a:rPr>
            </a:br>
            <a:endParaRPr>
              <a:solidFill>
                <a:srgbClr val="3F3F3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2021-04-07T09:48:11Z</dcterms:created>
  <dc:creator>Microsoft Office User</dc:creator>
</cp:coreProperties>
</file>